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72" r:id="rId2"/>
    <p:sldId id="273" r:id="rId3"/>
    <p:sldId id="260" r:id="rId4"/>
    <p:sldId id="271" r:id="rId5"/>
    <p:sldId id="261" r:id="rId6"/>
    <p:sldId id="275" r:id="rId7"/>
    <p:sldId id="276" r:id="rId8"/>
    <p:sldId id="262" r:id="rId9"/>
    <p:sldId id="279" r:id="rId10"/>
    <p:sldId id="263" r:id="rId11"/>
    <p:sldId id="264" r:id="rId12"/>
    <p:sldId id="265" r:id="rId13"/>
    <p:sldId id="278" r:id="rId14"/>
    <p:sldId id="266" r:id="rId15"/>
    <p:sldId id="267" r:id="rId16"/>
    <p:sldId id="268" r:id="rId17"/>
    <p:sldId id="269" r:id="rId18"/>
    <p:sldId id="277" r:id="rId19"/>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59654" autoAdjust="0"/>
  </p:normalViewPr>
  <p:slideViewPr>
    <p:cSldViewPr snapToGrid="0">
      <p:cViewPr varScale="1">
        <p:scale>
          <a:sx n="83" d="100"/>
          <a:sy n="83" d="100"/>
        </p:scale>
        <p:origin x="228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5427"/>
          </a:xfrm>
          <a:prstGeom prst="rect">
            <a:avLst/>
          </a:prstGeom>
        </p:spPr>
        <p:txBody>
          <a:bodyPr vert="horz" lIns="91440" tIns="45720" rIns="91440" bIns="45720" rtlCol="0"/>
          <a:lstStyle>
            <a:lvl1pPr algn="r">
              <a:defRPr sz="1200"/>
            </a:lvl1pPr>
          </a:lstStyle>
          <a:p>
            <a:fld id="{7E2FC7C7-2E18-4D98-AC3A-09E6801421A2}" type="datetimeFigureOut">
              <a:rPr lang="en-GB" smtClean="0"/>
              <a:t>18/10/2017</a:t>
            </a:fld>
            <a:endParaRPr lang="en-GB"/>
          </a:p>
        </p:txBody>
      </p:sp>
      <p:sp>
        <p:nvSpPr>
          <p:cNvPr id="4" name="Footer Placeholder 3"/>
          <p:cNvSpPr>
            <a:spLocks noGrp="1"/>
          </p:cNvSpPr>
          <p:nvPr>
            <p:ph type="ftr" sz="quarter" idx="2"/>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378824"/>
            <a:ext cx="2971800" cy="495426"/>
          </a:xfrm>
          <a:prstGeom prst="rect">
            <a:avLst/>
          </a:prstGeom>
        </p:spPr>
        <p:txBody>
          <a:bodyPr vert="horz" lIns="91440" tIns="45720" rIns="91440" bIns="45720" rtlCol="0" anchor="b"/>
          <a:lstStyle>
            <a:lvl1pPr algn="r">
              <a:defRPr sz="1200"/>
            </a:lvl1pPr>
          </a:lstStyle>
          <a:p>
            <a:fld id="{804B1884-0411-4900-9342-D6917FFD28F4}" type="slidenum">
              <a:rPr lang="en-GB" smtClean="0"/>
              <a:t>‹#›</a:t>
            </a:fld>
            <a:endParaRPr lang="en-GB"/>
          </a:p>
        </p:txBody>
      </p:sp>
    </p:spTree>
    <p:extLst>
      <p:ext uri="{BB962C8B-B14F-4D97-AF65-F5344CB8AC3E}">
        <p14:creationId xmlns:p14="http://schemas.microsoft.com/office/powerpoint/2010/main" val="1585028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55233971-7444-4C0D-BC2D-D9DB7A96BA81}" type="datetimeFigureOut">
              <a:rPr lang="en-GB" smtClean="0"/>
              <a:t>18/10/2017</a:t>
            </a:fld>
            <a:endParaRPr lang="en-GB"/>
          </a:p>
        </p:txBody>
      </p:sp>
      <p:sp>
        <p:nvSpPr>
          <p:cNvPr id="4" name="Slide Image Placeholder 3"/>
          <p:cNvSpPr>
            <a:spLocks noGrp="1" noRot="1" noChangeAspect="1"/>
          </p:cNvSpPr>
          <p:nvPr>
            <p:ph type="sldImg" idx="2"/>
          </p:nvPr>
        </p:nvSpPr>
        <p:spPr>
          <a:xfrm>
            <a:off x="1206500" y="1233488"/>
            <a:ext cx="444500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C42E3AFC-CE7E-43EE-85BB-7A955F04AB84}" type="slidenum">
              <a:rPr lang="en-GB" smtClean="0"/>
              <a:t>‹#›</a:t>
            </a:fld>
            <a:endParaRPr lang="en-GB"/>
          </a:p>
        </p:txBody>
      </p:sp>
    </p:spTree>
    <p:extLst>
      <p:ext uri="{BB962C8B-B14F-4D97-AF65-F5344CB8AC3E}">
        <p14:creationId xmlns:p14="http://schemas.microsoft.com/office/powerpoint/2010/main" val="372190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designingbuildings.co.uk/wiki/Skyscraper" TargetMode="External"/><Relationship Id="rId3" Type="http://schemas.openxmlformats.org/officeDocument/2006/relationships/hyperlink" Target="https://www.designingbuildings.co.uk/wiki/Fire" TargetMode="External"/><Relationship Id="rId7" Type="http://schemas.openxmlformats.org/officeDocument/2006/relationships/hyperlink" Target="https://www.designingbuildings.co.uk/wiki/Lifts" TargetMode="External"/><Relationship Id="rId12" Type="http://schemas.openxmlformats.org/officeDocument/2006/relationships/hyperlink" Target="https://www.designingbuildings.co.uk/wiki/Super-slender"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designingbuildings.co.uk/wiki/High-rise" TargetMode="External"/><Relationship Id="rId11" Type="http://schemas.openxmlformats.org/officeDocument/2006/relationships/hyperlink" Target="https://www.designingbuildings.co.uk/wiki/Groundscraper" TargetMode="External"/><Relationship Id="rId5" Type="http://schemas.openxmlformats.org/officeDocument/2006/relationships/hyperlink" Target="https://www.designingbuildings.co.uk/wiki/Low-rise_building" TargetMode="External"/><Relationship Id="rId10" Type="http://schemas.openxmlformats.org/officeDocument/2006/relationships/hyperlink" Target="https://www.designingbuildings.co.uk/wiki/Megatall" TargetMode="External"/><Relationship Id="rId4" Type="http://schemas.openxmlformats.org/officeDocument/2006/relationships/hyperlink" Target="https://www.designingbuildings.co.uk/wiki/Equipment" TargetMode="External"/><Relationship Id="rId9" Type="http://schemas.openxmlformats.org/officeDocument/2006/relationships/hyperlink" Target="https://www.designingbuildings.co.uk/wiki/Supertal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esigningbuildings.co.uk/wiki/Fir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designingbuildings.co.uk/wiki/Lifts" TargetMode="External"/><Relationship Id="rId4" Type="http://schemas.openxmlformats.org/officeDocument/2006/relationships/hyperlink" Target="https://www.designingbuildings.co.uk/wiki/Equipmen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mazon.co.uk/FLIR-Thermal-Imaging-Camera-Version/dp/B0728C7KND/ref=dp_ob_title_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0" kern="1200" dirty="0" smtClean="0">
                <a:solidFill>
                  <a:schemeClr val="tx1"/>
                </a:solidFill>
                <a:effectLst/>
                <a:latin typeface="+mn-lt"/>
                <a:ea typeface="+mn-ea"/>
                <a:cs typeface="+mn-cs"/>
              </a:rPr>
              <a:t>NAME –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0" kern="1200" dirty="0" smtClean="0">
                <a:solidFill>
                  <a:schemeClr val="tx1"/>
                </a:solidFill>
                <a:effectLst/>
                <a:latin typeface="+mn-lt"/>
                <a:ea typeface="+mn-ea"/>
                <a:cs typeface="+mn-cs"/>
              </a:rPr>
              <a:t>I work for Imperial College London, and have worked for over 30 years advising UK universities</a:t>
            </a:r>
            <a:r>
              <a:rPr lang="en-GB" sz="1000" b="0" kern="1200" baseline="0" dirty="0" smtClean="0">
                <a:solidFill>
                  <a:schemeClr val="tx1"/>
                </a:solidFill>
                <a:effectLst/>
                <a:latin typeface="+mn-lt"/>
                <a:ea typeface="+mn-ea"/>
                <a:cs typeface="+mn-cs"/>
              </a:rPr>
              <a:t> on H&amp;S in</a:t>
            </a:r>
            <a:r>
              <a:rPr lang="en-GB" sz="1000" b="0" kern="1200" dirty="0" smtClean="0">
                <a:solidFill>
                  <a:schemeClr val="tx1"/>
                </a:solidFill>
                <a:effectLst/>
                <a:latin typeface="+mn-lt"/>
                <a:ea typeface="+mn-ea"/>
                <a:cs typeface="+mn-cs"/>
              </a:rPr>
              <a:t> research and teaching, facilities management, and support services such as catering and residences.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0" kern="1200" dirty="0" smtClean="0">
                <a:solidFill>
                  <a:schemeClr val="tx1"/>
                </a:solidFill>
                <a:effectLst/>
                <a:latin typeface="+mn-lt"/>
                <a:ea typeface="+mn-ea"/>
                <a:cs typeface="+mn-cs"/>
              </a:rPr>
              <a:t>Two</a:t>
            </a:r>
            <a:r>
              <a:rPr lang="en-GB" sz="1000" b="0" kern="1200" baseline="0" dirty="0" smtClean="0">
                <a:solidFill>
                  <a:schemeClr val="tx1"/>
                </a:solidFill>
                <a:effectLst/>
                <a:latin typeface="+mn-lt"/>
                <a:ea typeface="+mn-ea"/>
                <a:cs typeface="+mn-cs"/>
              </a:rPr>
              <a:t> weeks </a:t>
            </a:r>
            <a:r>
              <a:rPr lang="en-GB" sz="1000" b="1" kern="1200" baseline="0" dirty="0" smtClean="0">
                <a:solidFill>
                  <a:schemeClr val="tx1"/>
                </a:solidFill>
                <a:effectLst/>
                <a:latin typeface="+mn-lt"/>
                <a:ea typeface="+mn-ea"/>
                <a:cs typeface="+mn-cs"/>
              </a:rPr>
              <a:t>before</a:t>
            </a:r>
            <a:r>
              <a:rPr lang="en-GB" sz="1000" b="0" kern="1200" baseline="0" dirty="0" smtClean="0">
                <a:solidFill>
                  <a:schemeClr val="tx1"/>
                </a:solidFill>
                <a:effectLst/>
                <a:latin typeface="+mn-lt"/>
                <a:ea typeface="+mn-ea"/>
                <a:cs typeface="+mn-cs"/>
              </a:rPr>
              <a:t> Grenfell Tower, I attended </a:t>
            </a:r>
            <a:r>
              <a:rPr lang="en-GB" sz="1000" b="0" kern="1200" dirty="0" smtClean="0">
                <a:solidFill>
                  <a:schemeClr val="tx1"/>
                </a:solidFill>
                <a:effectLst/>
                <a:latin typeface="+mn-lt"/>
                <a:ea typeface="+mn-ea"/>
                <a:cs typeface="+mn-cs"/>
              </a:rPr>
              <a:t>a five day long, tall building-specific fire safety course,</a:t>
            </a:r>
            <a:r>
              <a:rPr lang="en-GB" sz="1000" b="0" kern="1200" baseline="0" dirty="0" smtClean="0">
                <a:solidFill>
                  <a:schemeClr val="tx1"/>
                </a:solidFill>
                <a:effectLst/>
                <a:latin typeface="+mn-lt"/>
                <a:ea typeface="+mn-ea"/>
                <a:cs typeface="+mn-cs"/>
              </a:rPr>
              <a:t> held at the Shard (95 storeys)</a:t>
            </a:r>
            <a:endParaRPr lang="en-GB" sz="1000" b="0" kern="1200" dirty="0" smtClean="0">
              <a:solidFill>
                <a:schemeClr val="tx1"/>
              </a:solidFill>
              <a:effectLst/>
              <a:latin typeface="+mn-lt"/>
              <a:ea typeface="+mn-ea"/>
              <a:cs typeface="+mn-cs"/>
            </a:endParaRPr>
          </a:p>
          <a:p>
            <a:pPr marL="228600" indent="-228600">
              <a:buFont typeface="+mj-lt"/>
              <a:buAutoNum type="arabicPeriod"/>
            </a:pPr>
            <a:r>
              <a:rPr lang="en-GB" sz="1000" b="0" kern="1200" baseline="0" dirty="0" smtClean="0">
                <a:solidFill>
                  <a:schemeClr val="tx1"/>
                </a:solidFill>
                <a:effectLst/>
                <a:latin typeface="+mn-lt"/>
                <a:ea typeface="+mn-ea"/>
                <a:cs typeface="+mn-cs"/>
              </a:rPr>
              <a:t>I’m not a fire safety expert, so </a:t>
            </a:r>
            <a:r>
              <a:rPr lang="en-GB" sz="1000" b="0" kern="1200" dirty="0" smtClean="0">
                <a:solidFill>
                  <a:schemeClr val="tx1"/>
                </a:solidFill>
                <a:effectLst/>
                <a:latin typeface="+mn-lt"/>
                <a:ea typeface="+mn-ea"/>
                <a:cs typeface="+mn-cs"/>
              </a:rPr>
              <a:t>what I want to share with you today, was all new to me –</a:t>
            </a:r>
          </a:p>
          <a:p>
            <a:pPr marL="228600" indent="-228600">
              <a:buFont typeface="+mj-lt"/>
              <a:buAutoNum type="arabicPeriod"/>
            </a:pPr>
            <a:r>
              <a:rPr lang="en-GB" sz="1000" b="0" kern="1200" dirty="0" smtClean="0">
                <a:solidFill>
                  <a:schemeClr val="tx1"/>
                </a:solidFill>
                <a:effectLst/>
                <a:latin typeface="+mn-lt"/>
                <a:ea typeface="+mn-ea"/>
                <a:cs typeface="+mn-cs"/>
              </a:rPr>
              <a:t>However, it</a:t>
            </a:r>
            <a:r>
              <a:rPr lang="en-GB" sz="1000" b="0" kern="1200" baseline="0" dirty="0" smtClean="0">
                <a:solidFill>
                  <a:schemeClr val="tx1"/>
                </a:solidFill>
                <a:effectLst/>
                <a:latin typeface="+mn-lt"/>
                <a:ea typeface="+mn-ea"/>
                <a:cs typeface="+mn-cs"/>
              </a:rPr>
              <a:t> was also new to the other attendees, including the fire management teams from the Shard, Canary Wharf, and the London Fire Brigade! </a:t>
            </a:r>
          </a:p>
          <a:p>
            <a:pPr marL="228600" indent="-228600">
              <a:buFont typeface="+mj-lt"/>
              <a:buAutoNum type="arabicPeriod"/>
            </a:pPr>
            <a:r>
              <a:rPr lang="en-GB" sz="1000" b="0" kern="1200" baseline="0" dirty="0" smtClean="0">
                <a:solidFill>
                  <a:schemeClr val="tx1"/>
                </a:solidFill>
                <a:effectLst/>
                <a:latin typeface="+mn-lt"/>
                <a:ea typeface="+mn-ea"/>
                <a:cs typeface="+mn-cs"/>
              </a:rPr>
              <a:t>But much of it is also relevant to ALL buildings regardless of their height.</a:t>
            </a:r>
          </a:p>
          <a:p>
            <a:pPr marL="228600" lvl="0" indent="-228600">
              <a:buFont typeface="+mj-lt"/>
              <a:buAutoNum type="arabicPeriod"/>
            </a:pPr>
            <a:r>
              <a:rPr lang="en-GB" sz="1000" b="1" kern="1200" dirty="0" smtClean="0">
                <a:solidFill>
                  <a:schemeClr val="tx1"/>
                </a:solidFill>
                <a:effectLst/>
                <a:latin typeface="+mn-lt"/>
                <a:ea typeface="+mn-ea"/>
                <a:cs typeface="+mn-cs"/>
              </a:rPr>
              <a:t>Why did I attend the course?</a:t>
            </a:r>
          </a:p>
          <a:p>
            <a:pPr marL="228600" lvl="0" indent="-228600">
              <a:buFont typeface="+mj-lt"/>
              <a:buAutoNum type="arabicPeriod"/>
            </a:pPr>
            <a:r>
              <a:rPr lang="en-GB" sz="1000" b="0" kern="1200" dirty="0" smtClean="0">
                <a:solidFill>
                  <a:schemeClr val="tx1"/>
                </a:solidFill>
                <a:effectLst/>
                <a:latin typeface="+mn-lt"/>
                <a:ea typeface="+mn-ea"/>
                <a:cs typeface="+mn-cs"/>
              </a:rPr>
              <a:t>My employer, Imperial College London, is one of the ten</a:t>
            </a:r>
            <a:r>
              <a:rPr lang="en-GB" sz="1000" b="0" kern="1200" baseline="0" dirty="0" smtClean="0">
                <a:solidFill>
                  <a:schemeClr val="tx1"/>
                </a:solidFill>
                <a:effectLst/>
                <a:latin typeface="+mn-lt"/>
                <a:ea typeface="+mn-ea"/>
                <a:cs typeface="+mn-cs"/>
              </a:rPr>
              <a:t> best universities in the world, and operates 24/7/365 – both are risk increasing factors to maintain that status, people take risks and work long hours, often in old buildings (1851 Great Exhibition)</a:t>
            </a:r>
            <a:endParaRPr lang="en-GB" sz="1000" b="0" kern="1200" dirty="0" smtClean="0">
              <a:solidFill>
                <a:schemeClr val="tx1"/>
              </a:solidFill>
              <a:effectLst/>
              <a:latin typeface="+mn-lt"/>
              <a:ea typeface="+mn-ea"/>
              <a:cs typeface="+mn-cs"/>
            </a:endParaRPr>
          </a:p>
          <a:p>
            <a:pPr marL="228600" lvl="0" indent="-228600">
              <a:buFont typeface="+mj-lt"/>
              <a:buAutoNum type="arabicPeriod"/>
            </a:pPr>
            <a:r>
              <a:rPr lang="en-GB" sz="1000" b="0" kern="1200" baseline="0" dirty="0" smtClean="0">
                <a:solidFill>
                  <a:schemeClr val="tx1"/>
                </a:solidFill>
                <a:effectLst/>
                <a:latin typeface="+mn-lt"/>
                <a:ea typeface="+mn-ea"/>
                <a:cs typeface="+mn-cs"/>
              </a:rPr>
              <a:t>It need to replace buildings and to expand, but in London, due to limited space, the only way to build is upwards.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0" kern="1200" baseline="0" dirty="0" smtClean="0">
                <a:solidFill>
                  <a:schemeClr val="tx1"/>
                </a:solidFill>
                <a:effectLst/>
                <a:latin typeface="+mn-lt"/>
                <a:ea typeface="+mn-ea"/>
                <a:cs typeface="+mn-cs"/>
              </a:rPr>
              <a:t>It already has a 19 storey accommodation block and part use of a rented 16 storey block. Now building a 43 and planning a 34 storey accommodation block (A40).</a:t>
            </a:r>
          </a:p>
          <a:p>
            <a:pPr marL="228600" lvl="0" indent="-228600">
              <a:buFont typeface="+mj-lt"/>
              <a:buAutoNum type="arabicPeriod"/>
            </a:pPr>
            <a:r>
              <a:rPr lang="en-GB" sz="1000" b="0" kern="1200" baseline="0" dirty="0" smtClean="0">
                <a:solidFill>
                  <a:schemeClr val="tx1"/>
                </a:solidFill>
                <a:effectLst/>
                <a:latin typeface="+mn-lt"/>
                <a:ea typeface="+mn-ea"/>
                <a:cs typeface="+mn-cs"/>
              </a:rPr>
              <a:t>However, recent audits of existing buildings showed a lack of understanding of fire safety management in tall buildings, so I was keen to attend this particular course, the only one of its kind.</a:t>
            </a:r>
            <a:endParaRPr lang="en-GB" sz="1000" b="0" kern="1200" dirty="0" smtClean="0">
              <a:solidFill>
                <a:schemeClr val="tx1"/>
              </a:solidFill>
              <a:effectLst/>
              <a:latin typeface="+mn-lt"/>
              <a:ea typeface="+mn-ea"/>
              <a:cs typeface="+mn-cs"/>
            </a:endParaRPr>
          </a:p>
          <a:p>
            <a:endParaRPr lang="en-GB" sz="1200" dirty="0" smtClean="0"/>
          </a:p>
          <a:p>
            <a:pPr marL="0" indent="0">
              <a:buFont typeface="+mj-lt"/>
              <a:buNone/>
            </a:pPr>
            <a:endParaRPr lang="en-GB" sz="1200" b="0" kern="1200" dirty="0" smtClean="0">
              <a:solidFill>
                <a:schemeClr val="tx1"/>
              </a:solidFill>
              <a:effectLst/>
              <a:latin typeface="+mn-lt"/>
              <a:ea typeface="+mn-ea"/>
              <a:cs typeface="+mn-cs"/>
            </a:endParaRPr>
          </a:p>
          <a:p>
            <a:pPr marL="0" indent="0">
              <a:buFont typeface="+mj-lt"/>
              <a:buNone/>
            </a:pPr>
            <a:endParaRPr lang="en-GB" sz="1600" b="0" kern="1200" dirty="0" smtClean="0">
              <a:solidFill>
                <a:schemeClr val="tx1"/>
              </a:solidFill>
              <a:effectLst/>
              <a:latin typeface="+mn-lt"/>
              <a:ea typeface="+mn-ea"/>
              <a:cs typeface="+mn-cs"/>
            </a:endParaRPr>
          </a:p>
          <a:p>
            <a:pPr marL="514350" indent="-514350">
              <a:buFont typeface="+mj-lt"/>
              <a:buAutoNum type="arabicPeriod"/>
            </a:pPr>
            <a:endParaRPr lang="en-GB" dirty="0" smtClean="0"/>
          </a:p>
          <a:p>
            <a:endParaRPr lang="en-GB" dirty="0"/>
          </a:p>
        </p:txBody>
      </p:sp>
      <p:sp>
        <p:nvSpPr>
          <p:cNvPr id="4" name="Slide Number Placeholder 3"/>
          <p:cNvSpPr>
            <a:spLocks noGrp="1"/>
          </p:cNvSpPr>
          <p:nvPr>
            <p:ph type="sldNum" sz="quarter" idx="10"/>
          </p:nvPr>
        </p:nvSpPr>
        <p:spPr/>
        <p:txBody>
          <a:bodyPr/>
          <a:lstStyle/>
          <a:p>
            <a:fld id="{C42E3AFC-CE7E-43EE-85BB-7A955F04AB84}" type="slidenum">
              <a:rPr lang="en-GB" smtClean="0"/>
              <a:t>1</a:t>
            </a:fld>
            <a:endParaRPr lang="en-GB"/>
          </a:p>
        </p:txBody>
      </p:sp>
    </p:spTree>
    <p:extLst>
      <p:ext uri="{BB962C8B-B14F-4D97-AF65-F5344CB8AC3E}">
        <p14:creationId xmlns:p14="http://schemas.microsoft.com/office/powerpoint/2010/main" val="2717001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pPr marL="228600" lvl="0" indent="-228600">
              <a:buFont typeface="+mj-lt"/>
              <a:buAutoNum type="arabicPeriod"/>
            </a:pPr>
            <a:r>
              <a:rPr lang="en-GB" sz="1000" kern="1200" dirty="0" smtClean="0">
                <a:solidFill>
                  <a:schemeClr val="tx1"/>
                </a:solidFill>
                <a:effectLst/>
                <a:latin typeface="+mn-lt"/>
                <a:ea typeface="+mn-ea"/>
                <a:cs typeface="+mn-cs"/>
              </a:rPr>
              <a:t>Fire likes vertical surfaces and loves corners, inside or outside of a building regardless of height.</a:t>
            </a:r>
          </a:p>
          <a:p>
            <a:pPr marL="228600" lvl="0" indent="-228600">
              <a:buFont typeface="+mj-lt"/>
              <a:buAutoNum type="arabicPeriod"/>
            </a:pPr>
            <a:r>
              <a:rPr lang="en-GB" sz="1000" kern="1200" dirty="0" smtClean="0">
                <a:solidFill>
                  <a:schemeClr val="tx1"/>
                </a:solidFill>
                <a:effectLst/>
                <a:latin typeface="+mn-lt"/>
                <a:ea typeface="+mn-ea"/>
                <a:cs typeface="+mn-cs"/>
              </a:rPr>
              <a:t>Rolling smoke = high energy and full of carbon particles (fuel); a little more oxygen = flashover.</a:t>
            </a:r>
          </a:p>
          <a:p>
            <a:pPr marL="228600" lvl="0" indent="-228600">
              <a:buFont typeface="+mj-lt"/>
              <a:buAutoNum type="arabicPeriod"/>
            </a:pPr>
            <a:r>
              <a:rPr lang="en-GB" sz="1000" kern="1200" dirty="0" smtClean="0">
                <a:solidFill>
                  <a:schemeClr val="tx1"/>
                </a:solidFill>
                <a:effectLst/>
                <a:latin typeface="+mn-lt"/>
                <a:ea typeface="+mn-ea"/>
                <a:cs typeface="+mn-cs"/>
              </a:rPr>
              <a:t>Ceiling vents let out heat, helping to prevent flashover.</a:t>
            </a:r>
          </a:p>
          <a:p>
            <a:pPr marL="228600" lvl="0" indent="-228600">
              <a:buFont typeface="+mj-lt"/>
              <a:buAutoNum type="arabicPeriod"/>
            </a:pPr>
            <a:r>
              <a:rPr lang="en-GB" sz="1000" kern="1200" dirty="0" smtClean="0">
                <a:solidFill>
                  <a:schemeClr val="tx1"/>
                </a:solidFill>
                <a:effectLst/>
                <a:latin typeface="+mn-lt"/>
                <a:ea typeface="+mn-ea"/>
                <a:cs typeface="+mn-cs"/>
              </a:rPr>
              <a:t>Sprinklers are brilliant at keeping fires damped down – only one goes off not all; individual, portable sprinklers can be retro-fitted into domestic or commercial properties.  </a:t>
            </a:r>
          </a:p>
          <a:p>
            <a:pPr marL="228600" lvl="0" indent="-228600">
              <a:buFont typeface="+mj-lt"/>
              <a:buAutoNum type="arabicPeriod"/>
            </a:pPr>
            <a:r>
              <a:rPr lang="en-GB" sz="1000" b="1" kern="1200" dirty="0" smtClean="0">
                <a:solidFill>
                  <a:schemeClr val="tx1"/>
                </a:solidFill>
                <a:effectLst/>
                <a:latin typeface="+mn-lt"/>
                <a:ea typeface="+mn-ea"/>
                <a:cs typeface="+mn-cs"/>
              </a:rPr>
              <a:t>Mist sprinklers </a:t>
            </a:r>
            <a:r>
              <a:rPr lang="en-GB" sz="1000" kern="1200" dirty="0" smtClean="0">
                <a:solidFill>
                  <a:schemeClr val="tx1"/>
                </a:solidFill>
                <a:effectLst/>
                <a:latin typeface="+mn-lt"/>
                <a:ea typeface="+mn-ea"/>
                <a:cs typeface="+mn-cs"/>
              </a:rPr>
              <a:t>use less water and cause less water damage. If too high will evaporate before cooling. Do you have them in ceiling voids? Over deep fat fryers? Can they be isolated locally rather than taking out entire system?  Hydraulic calculations must be reviewed if refurbishment undertaken.  Discuss with your insurer premiums versus cost of installation.  Low pressure systems can be refilled by the fire brigade.</a:t>
            </a:r>
          </a:p>
          <a:p>
            <a:pPr marL="228600" indent="-228600">
              <a:buFont typeface="+mj-lt"/>
              <a:buAutoNum type="arabicPeriod"/>
            </a:pPr>
            <a:r>
              <a:rPr lang="en-GB" sz="1000" kern="1200" dirty="0" smtClean="0">
                <a:solidFill>
                  <a:schemeClr val="tx1"/>
                </a:solidFill>
                <a:effectLst/>
                <a:latin typeface="+mn-lt"/>
                <a:ea typeface="+mn-ea"/>
                <a:cs typeface="+mn-cs"/>
              </a:rPr>
              <a:t>If you have a sprinkler system and it goes down, tell your insurer immediately.</a:t>
            </a:r>
            <a:endParaRPr lang="en-GB" sz="1000" dirty="0"/>
          </a:p>
        </p:txBody>
      </p:sp>
      <p:sp>
        <p:nvSpPr>
          <p:cNvPr id="4" name="Slide Number Placeholder 3"/>
          <p:cNvSpPr>
            <a:spLocks noGrp="1"/>
          </p:cNvSpPr>
          <p:nvPr>
            <p:ph type="sldNum" sz="quarter" idx="10"/>
          </p:nvPr>
        </p:nvSpPr>
        <p:spPr/>
        <p:txBody>
          <a:bodyPr/>
          <a:lstStyle/>
          <a:p>
            <a:fld id="{C42E3AFC-CE7E-43EE-85BB-7A955F04AB84}" type="slidenum">
              <a:rPr lang="en-GB" smtClean="0"/>
              <a:t>11</a:t>
            </a:fld>
            <a:endParaRPr lang="en-GB"/>
          </a:p>
        </p:txBody>
      </p:sp>
    </p:spTree>
    <p:extLst>
      <p:ext uri="{BB962C8B-B14F-4D97-AF65-F5344CB8AC3E}">
        <p14:creationId xmlns:p14="http://schemas.microsoft.com/office/powerpoint/2010/main" val="2590239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kern="1200" dirty="0" smtClean="0">
                <a:solidFill>
                  <a:schemeClr val="tx1"/>
                </a:solidFill>
                <a:effectLst/>
                <a:latin typeface="+mn-lt"/>
                <a:ea typeface="+mn-ea"/>
                <a:cs typeface="+mn-cs"/>
              </a:rPr>
              <a:t>Wet riser testing annually for flow rather than pressure (flow rate more important).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kern="1200" dirty="0" smtClean="0">
                <a:solidFill>
                  <a:schemeClr val="tx1"/>
                </a:solidFill>
                <a:effectLst/>
                <a:latin typeface="+mn-lt"/>
                <a:ea typeface="+mn-ea"/>
                <a:cs typeface="+mn-cs"/>
              </a:rPr>
              <a:t>Are your way findings signs for your occupants or for the Fire Brigade as well? </a:t>
            </a:r>
            <a:r>
              <a:rPr lang="en-GB" sz="1000" kern="1200" dirty="0" smtClean="0">
                <a:solidFill>
                  <a:schemeClr val="tx1"/>
                </a:solidFill>
                <a:effectLst/>
                <a:latin typeface="+mn-lt"/>
                <a:ea typeface="+mn-ea"/>
                <a:cs typeface="+mn-cs"/>
              </a:rPr>
              <a:t>Put a floor indicator and floor plan map on every stairwell.</a:t>
            </a:r>
          </a:p>
          <a:p>
            <a:pPr marL="228600" lvl="0" indent="-228600">
              <a:buFont typeface="+mj-lt"/>
              <a:buAutoNum type="arabicPeriod"/>
            </a:pPr>
            <a:r>
              <a:rPr lang="en-GB" sz="1000" b="1" kern="1200" dirty="0" smtClean="0">
                <a:solidFill>
                  <a:schemeClr val="tx1"/>
                </a:solidFill>
                <a:effectLst/>
                <a:latin typeface="+mn-lt"/>
                <a:ea typeface="+mn-ea"/>
                <a:cs typeface="+mn-cs"/>
              </a:rPr>
              <a:t>Are </a:t>
            </a:r>
            <a:r>
              <a:rPr lang="en-GB" sz="1000" b="1" kern="1200" dirty="0" smtClean="0">
                <a:solidFill>
                  <a:schemeClr val="tx1"/>
                </a:solidFill>
                <a:effectLst/>
                <a:latin typeface="+mn-lt"/>
                <a:ea typeface="+mn-ea"/>
                <a:cs typeface="+mn-cs"/>
              </a:rPr>
              <a:t>your staff trained to use extinguishers?  </a:t>
            </a:r>
            <a:r>
              <a:rPr lang="en-GB" sz="1000" kern="1200" dirty="0" smtClean="0">
                <a:solidFill>
                  <a:schemeClr val="tx1"/>
                </a:solidFill>
                <a:effectLst/>
                <a:latin typeface="+mn-lt"/>
                <a:ea typeface="+mn-ea"/>
                <a:cs typeface="+mn-cs"/>
              </a:rPr>
              <a:t>Legal requirement to provide extinguishers. 7/10 fires are extinguished in this way.  For higher risk areas, COBRA water pressure gun, back-pack foam fire extinguisher P50.</a:t>
            </a:r>
          </a:p>
          <a:p>
            <a:pPr marL="228600" lvl="0" indent="-228600">
              <a:buFont typeface="+mj-lt"/>
              <a:buAutoNum type="arabicPeriod"/>
            </a:pPr>
            <a:r>
              <a:rPr lang="en-GB" sz="1000" b="1" kern="1200" dirty="0" smtClean="0">
                <a:solidFill>
                  <a:schemeClr val="tx1"/>
                </a:solidFill>
                <a:effectLst/>
                <a:latin typeface="+mn-lt"/>
                <a:ea typeface="+mn-ea"/>
                <a:cs typeface="+mn-cs"/>
              </a:rPr>
              <a:t>Do you know where your isolations are – gas, electricity, water.</a:t>
            </a:r>
          </a:p>
          <a:p>
            <a:pPr marL="228600" lvl="0" indent="-228600">
              <a:buFont typeface="+mj-lt"/>
              <a:buAutoNum type="arabicPeriod"/>
            </a:pPr>
            <a:r>
              <a:rPr lang="en-GB" sz="1000" b="1" kern="1200" dirty="0" smtClean="0">
                <a:solidFill>
                  <a:schemeClr val="tx1"/>
                </a:solidFill>
                <a:effectLst/>
                <a:latin typeface="+mn-lt"/>
                <a:ea typeface="+mn-ea"/>
                <a:cs typeface="+mn-cs"/>
              </a:rPr>
              <a:t>Can the Fire Brigade access your building </a:t>
            </a:r>
            <a:r>
              <a:rPr lang="en-GB" sz="1000" kern="1200" dirty="0" smtClean="0">
                <a:solidFill>
                  <a:schemeClr val="tx1"/>
                </a:solidFill>
                <a:effectLst/>
                <a:latin typeface="+mn-lt"/>
                <a:ea typeface="+mn-ea"/>
                <a:cs typeface="+mn-cs"/>
              </a:rPr>
              <a:t>– to park outside, so if the area is filled with skips or other peoples cars. . . do you know where the hydrants are and are they accessible, and checked daily?</a:t>
            </a:r>
          </a:p>
          <a:p>
            <a:pPr marL="228600" lvl="0" indent="-228600">
              <a:buFont typeface="+mj-lt"/>
              <a:buAutoNum type="arabicPeriod"/>
            </a:pPr>
            <a:r>
              <a:rPr lang="en-GB" sz="1000" b="1" kern="1200" dirty="0" smtClean="0">
                <a:solidFill>
                  <a:schemeClr val="tx1"/>
                </a:solidFill>
                <a:effectLst/>
                <a:latin typeface="+mn-lt"/>
                <a:ea typeface="+mn-ea"/>
                <a:cs typeface="+mn-cs"/>
              </a:rPr>
              <a:t>Have you requested</a:t>
            </a:r>
            <a:r>
              <a:rPr lang="en-GB" sz="1000" b="1" kern="1200" baseline="0" dirty="0" smtClean="0">
                <a:solidFill>
                  <a:schemeClr val="tx1"/>
                </a:solidFill>
                <a:effectLst/>
                <a:latin typeface="+mn-lt"/>
                <a:ea typeface="+mn-ea"/>
                <a:cs typeface="+mn-cs"/>
              </a:rPr>
              <a:t> a f</a:t>
            </a:r>
            <a:r>
              <a:rPr lang="en-GB" sz="1000" b="1" kern="1200" dirty="0" smtClean="0">
                <a:solidFill>
                  <a:schemeClr val="tx1"/>
                </a:solidFill>
                <a:effectLst/>
                <a:latin typeface="+mn-lt"/>
                <a:ea typeface="+mn-ea"/>
                <a:cs typeface="+mn-cs"/>
              </a:rPr>
              <a:t>amiliarisation visits from the Brigade </a:t>
            </a:r>
            <a:r>
              <a:rPr lang="en-GB" sz="1000" kern="1200" dirty="0" smtClean="0">
                <a:solidFill>
                  <a:schemeClr val="tx1"/>
                </a:solidFill>
                <a:effectLst/>
                <a:latin typeface="+mn-lt"/>
                <a:ea typeface="+mn-ea"/>
                <a:cs typeface="+mn-cs"/>
              </a:rPr>
              <a:t>– Do you have a </a:t>
            </a:r>
            <a:r>
              <a:rPr lang="en-GB" sz="1000" b="1" kern="1200" dirty="0" smtClean="0">
                <a:solidFill>
                  <a:schemeClr val="tx1"/>
                </a:solidFill>
                <a:effectLst/>
                <a:latin typeface="+mn-lt"/>
                <a:ea typeface="+mn-ea"/>
                <a:cs typeface="+mn-cs"/>
              </a:rPr>
              <a:t>grab-pack of up-to-date floor plans</a:t>
            </a:r>
            <a:r>
              <a:rPr lang="en-GB" sz="1000" kern="1200" dirty="0" smtClean="0">
                <a:solidFill>
                  <a:schemeClr val="tx1"/>
                </a:solidFill>
                <a:effectLst/>
                <a:latin typeface="+mn-lt"/>
                <a:ea typeface="+mn-ea"/>
                <a:cs typeface="+mn-cs"/>
              </a:rPr>
              <a:t>, and information on any known hazards in the building that may affect the brigade </a:t>
            </a:r>
            <a:r>
              <a:rPr lang="en-GB" sz="1000" kern="1200" dirty="0" smtClean="0">
                <a:solidFill>
                  <a:schemeClr val="tx1"/>
                </a:solidFill>
                <a:effectLst/>
                <a:latin typeface="+mn-lt"/>
                <a:ea typeface="+mn-ea"/>
                <a:cs typeface="+mn-cs"/>
              </a:rPr>
              <a:t>Is </a:t>
            </a:r>
            <a:r>
              <a:rPr lang="en-GB" sz="1000" kern="1200" dirty="0" smtClean="0">
                <a:solidFill>
                  <a:schemeClr val="tx1"/>
                </a:solidFill>
                <a:effectLst/>
                <a:latin typeface="+mn-lt"/>
                <a:ea typeface="+mn-ea"/>
                <a:cs typeface="+mn-cs"/>
              </a:rPr>
              <a:t>there a competent person who fully understands the building layout and isolations to meet the brigade if a fire occurs?</a:t>
            </a:r>
          </a:p>
          <a:p>
            <a:pPr marL="228600" lvl="0" indent="-228600">
              <a:buFont typeface="+mj-lt"/>
              <a:buAutoNum type="arabicPeriod"/>
            </a:pPr>
            <a:r>
              <a:rPr lang="en-GB" sz="1000" kern="1200" dirty="0" smtClean="0">
                <a:solidFill>
                  <a:schemeClr val="tx1"/>
                </a:solidFill>
                <a:effectLst/>
                <a:latin typeface="+mn-lt"/>
                <a:ea typeface="+mn-ea"/>
                <a:cs typeface="+mn-cs"/>
              </a:rPr>
              <a:t>There is less and less common space for people to escape while the Brigade are accessing buildings, trying to establish a bridgehead and somewhere to dump BA and change and rest (a tiny lobby is all they get in </a:t>
            </a:r>
            <a:r>
              <a:rPr lang="en-GB" sz="1000" kern="1200" dirty="0" smtClean="0">
                <a:solidFill>
                  <a:schemeClr val="tx1"/>
                </a:solidFill>
                <a:effectLst/>
                <a:latin typeface="+mn-lt"/>
                <a:ea typeface="+mn-ea"/>
                <a:cs typeface="+mn-cs"/>
              </a:rPr>
              <a:t>most building stairwells).</a:t>
            </a:r>
            <a:endParaRPr lang="en-GB" sz="1000" kern="1200" dirty="0" smtClean="0">
              <a:solidFill>
                <a:schemeClr val="tx1"/>
              </a:solidFill>
              <a:effectLst/>
              <a:latin typeface="+mn-lt"/>
              <a:ea typeface="+mn-ea"/>
              <a:cs typeface="+mn-cs"/>
            </a:endParaRPr>
          </a:p>
          <a:p>
            <a:pPr marL="228600" indent="-228600">
              <a:buFont typeface="+mj-lt"/>
              <a:buAutoNum type="arabicPeriod"/>
            </a:pPr>
            <a:r>
              <a:rPr lang="en-GB" sz="1000" b="1" kern="1200" dirty="0" smtClean="0">
                <a:solidFill>
                  <a:schemeClr val="tx1"/>
                </a:solidFill>
                <a:effectLst/>
                <a:latin typeface="+mn-lt"/>
                <a:ea typeface="+mn-ea"/>
                <a:cs typeface="+mn-cs"/>
              </a:rPr>
              <a:t>Electrical </a:t>
            </a:r>
            <a:r>
              <a:rPr lang="en-GB" sz="1000" b="1" kern="1200" dirty="0" smtClean="0">
                <a:solidFill>
                  <a:schemeClr val="tx1"/>
                </a:solidFill>
                <a:effectLst/>
                <a:latin typeface="+mn-lt"/>
                <a:ea typeface="+mn-ea"/>
                <a:cs typeface="+mn-cs"/>
              </a:rPr>
              <a:t>cables that are not properly suspended in cable trays can kill firemen </a:t>
            </a:r>
            <a:r>
              <a:rPr lang="en-GB" sz="1000" kern="1200" dirty="0" smtClean="0">
                <a:solidFill>
                  <a:schemeClr val="tx1"/>
                </a:solidFill>
                <a:effectLst/>
                <a:latin typeface="+mn-lt"/>
                <a:ea typeface="+mn-ea"/>
                <a:cs typeface="+mn-cs"/>
              </a:rPr>
              <a:t>when they melt and fall across corridors.</a:t>
            </a:r>
            <a:endParaRPr lang="en-GB" sz="1000" dirty="0"/>
          </a:p>
        </p:txBody>
      </p:sp>
      <p:sp>
        <p:nvSpPr>
          <p:cNvPr id="4" name="Slide Number Placeholder 3"/>
          <p:cNvSpPr>
            <a:spLocks noGrp="1"/>
          </p:cNvSpPr>
          <p:nvPr>
            <p:ph type="sldNum" sz="quarter" idx="10"/>
          </p:nvPr>
        </p:nvSpPr>
        <p:spPr/>
        <p:txBody>
          <a:bodyPr/>
          <a:lstStyle/>
          <a:p>
            <a:fld id="{C42E3AFC-CE7E-43EE-85BB-7A955F04AB84}" type="slidenum">
              <a:rPr lang="en-GB" smtClean="0"/>
              <a:t>12</a:t>
            </a:fld>
            <a:endParaRPr lang="en-GB"/>
          </a:p>
        </p:txBody>
      </p:sp>
    </p:spTree>
    <p:extLst>
      <p:ext uri="{BB962C8B-B14F-4D97-AF65-F5344CB8AC3E}">
        <p14:creationId xmlns:p14="http://schemas.microsoft.com/office/powerpoint/2010/main" val="3753867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r>
              <a:rPr lang="en-GB" sz="1100" dirty="0" smtClean="0"/>
              <a:t>Shirley</a:t>
            </a:r>
            <a:r>
              <a:rPr lang="en-GB" sz="1100" baseline="0" dirty="0" smtClean="0"/>
              <a:t> Towers  -firemen died when got entangled in melted fallen cables.  BS 7671 was amended as a result to require cabling trays, but their installation not always checked, so plastic cable ties get used, and even worse, the cable trays are sometimes installed upside down.</a:t>
            </a:r>
          </a:p>
          <a:p>
            <a:endParaRPr lang="en-GB" sz="1100" dirty="0"/>
          </a:p>
        </p:txBody>
      </p:sp>
      <p:sp>
        <p:nvSpPr>
          <p:cNvPr id="4" name="Slide Number Placeholder 3"/>
          <p:cNvSpPr>
            <a:spLocks noGrp="1"/>
          </p:cNvSpPr>
          <p:nvPr>
            <p:ph type="sldNum" sz="quarter" idx="10"/>
          </p:nvPr>
        </p:nvSpPr>
        <p:spPr/>
        <p:txBody>
          <a:bodyPr/>
          <a:lstStyle/>
          <a:p>
            <a:fld id="{C42E3AFC-CE7E-43EE-85BB-7A955F04AB84}" type="slidenum">
              <a:rPr lang="en-GB" smtClean="0"/>
              <a:t>13</a:t>
            </a:fld>
            <a:endParaRPr lang="en-GB"/>
          </a:p>
        </p:txBody>
      </p:sp>
    </p:spTree>
    <p:extLst>
      <p:ext uri="{BB962C8B-B14F-4D97-AF65-F5344CB8AC3E}">
        <p14:creationId xmlns:p14="http://schemas.microsoft.com/office/powerpoint/2010/main" val="227801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SUMMARY:</a:t>
            </a:r>
          </a:p>
          <a:p>
            <a:pPr marL="228600" indent="-228600">
              <a:buFont typeface="+mj-lt"/>
              <a:buAutoNum type="arabicPeriod"/>
            </a:pPr>
            <a:r>
              <a:rPr lang="en-GB" sz="1000" dirty="0" smtClean="0"/>
              <a:t>We</a:t>
            </a:r>
            <a:r>
              <a:rPr lang="en-GB" sz="1000" baseline="0" dirty="0" smtClean="0"/>
              <a:t> may think that controls are in place and are effective, but in reality, they may have been compromised over time or by human behaviour, with compartments damaged, or windows left open on a hot day.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aseline="0" dirty="0" smtClean="0"/>
              <a:t>It’s a lot of work to make all of these checks, but in the long run its better to challenge controls, and have known risks.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aseline="0" dirty="0" smtClean="0"/>
              <a:t>Then you can decide on whether or not to accept or do something about them </a:t>
            </a:r>
            <a:r>
              <a:rPr lang="en-GB" sz="1000" baseline="0" dirty="0" smtClean="0"/>
              <a:t>– risk management</a:t>
            </a:r>
            <a:endParaRPr lang="en-GB" sz="1000" dirty="0" smtClean="0"/>
          </a:p>
          <a:p>
            <a:endParaRPr lang="en-GB" baseline="0" dirty="0" smtClean="0"/>
          </a:p>
        </p:txBody>
      </p:sp>
      <p:sp>
        <p:nvSpPr>
          <p:cNvPr id="4" name="Slide Number Placeholder 3"/>
          <p:cNvSpPr>
            <a:spLocks noGrp="1"/>
          </p:cNvSpPr>
          <p:nvPr>
            <p:ph type="sldNum" sz="quarter" idx="10"/>
          </p:nvPr>
        </p:nvSpPr>
        <p:spPr/>
        <p:txBody>
          <a:bodyPr/>
          <a:lstStyle/>
          <a:p>
            <a:fld id="{C42E3AFC-CE7E-43EE-85BB-7A955F04AB84}" type="slidenum">
              <a:rPr lang="en-GB" smtClean="0"/>
              <a:t>16</a:t>
            </a:fld>
            <a:endParaRPr lang="en-GB"/>
          </a:p>
        </p:txBody>
      </p:sp>
    </p:spTree>
    <p:extLst>
      <p:ext uri="{BB962C8B-B14F-4D97-AF65-F5344CB8AC3E}">
        <p14:creationId xmlns:p14="http://schemas.microsoft.com/office/powerpoint/2010/main" val="973170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2E3AFC-CE7E-43EE-85BB-7A955F04AB84}" type="slidenum">
              <a:rPr lang="en-GB" smtClean="0"/>
              <a:t>17</a:t>
            </a:fld>
            <a:endParaRPr lang="en-GB"/>
          </a:p>
        </p:txBody>
      </p:sp>
    </p:spTree>
    <p:extLst>
      <p:ext uri="{BB962C8B-B14F-4D97-AF65-F5344CB8AC3E}">
        <p14:creationId xmlns:p14="http://schemas.microsoft.com/office/powerpoint/2010/main" val="3609443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High-rise building</a:t>
            </a:r>
          </a:p>
          <a:p>
            <a:pPr marL="228600" indent="-228600" fontAlgn="base">
              <a:buFont typeface="+mj-lt"/>
              <a:buAutoNum type="arabicPeriod"/>
            </a:pPr>
            <a:r>
              <a:rPr lang="en-GB" sz="1000" b="0" i="0" kern="1200" dirty="0" smtClean="0">
                <a:solidFill>
                  <a:schemeClr val="tx1"/>
                </a:solidFill>
                <a:effectLst/>
                <a:latin typeface="+mn-lt"/>
                <a:ea typeface="+mn-ea"/>
                <a:cs typeface="+mn-cs"/>
              </a:rPr>
              <a:t>A high-rise building is defined variously as a building in which:</a:t>
            </a:r>
          </a:p>
          <a:p>
            <a:pPr marL="228600" indent="-228600" fontAlgn="base">
              <a:buFont typeface="+mj-lt"/>
              <a:buAutoNum type="arabicPeriod"/>
            </a:pPr>
            <a:r>
              <a:rPr lang="en-GB" sz="1000" b="0" i="0" kern="1200" dirty="0" smtClean="0">
                <a:solidFill>
                  <a:schemeClr val="tx1"/>
                </a:solidFill>
                <a:effectLst/>
                <a:latin typeface="+mn-lt"/>
                <a:ea typeface="+mn-ea"/>
                <a:cs typeface="+mn-cs"/>
              </a:rPr>
              <a:t>The number of storeys means occupants need to use a lift to reach their destination,</a:t>
            </a:r>
          </a:p>
          <a:p>
            <a:pPr marL="228600" indent="-228600" fontAlgn="base">
              <a:buFont typeface="+mj-lt"/>
              <a:buAutoNum type="arabicPeriod"/>
            </a:pPr>
            <a:r>
              <a:rPr lang="en-GB" sz="1000" b="0" i="0" kern="1200" dirty="0" smtClean="0">
                <a:solidFill>
                  <a:schemeClr val="tx1"/>
                </a:solidFill>
                <a:effectLst/>
                <a:latin typeface="+mn-lt"/>
                <a:ea typeface="+mn-ea"/>
                <a:cs typeface="+mn-cs"/>
              </a:rPr>
              <a:t>The height is beyond the reach of available </a:t>
            </a:r>
            <a:r>
              <a:rPr lang="en-GB" sz="1000" b="0" i="0" u="none" strike="noStrike" kern="1200" dirty="0" smtClean="0">
                <a:solidFill>
                  <a:schemeClr val="tx1"/>
                </a:solidFill>
                <a:effectLst/>
                <a:latin typeface="+mn-lt"/>
                <a:ea typeface="+mn-ea"/>
                <a:cs typeface="+mn-cs"/>
                <a:hlinkClick r:id="rId3" tooltip="Fire"/>
              </a:rPr>
              <a:t>fire</a:t>
            </a:r>
            <a:r>
              <a:rPr lang="en-GB" sz="1000" b="0" i="0" kern="1200" dirty="0" smtClean="0">
                <a:solidFill>
                  <a:schemeClr val="tx1"/>
                </a:solidFill>
                <a:effectLst/>
                <a:latin typeface="+mn-lt"/>
                <a:ea typeface="+mn-ea"/>
                <a:cs typeface="+mn-cs"/>
              </a:rPr>
              <a:t>-fighting </a:t>
            </a:r>
            <a:r>
              <a:rPr lang="en-GB" sz="1000" b="0" i="0" u="none" strike="noStrike" kern="1200" dirty="0" smtClean="0">
                <a:solidFill>
                  <a:schemeClr val="tx1"/>
                </a:solidFill>
                <a:effectLst/>
                <a:latin typeface="+mn-lt"/>
                <a:ea typeface="+mn-ea"/>
                <a:cs typeface="+mn-cs"/>
                <a:hlinkClick r:id="rId4" tooltip="Equipment"/>
              </a:rPr>
              <a:t>equipment</a:t>
            </a:r>
            <a:r>
              <a:rPr lang="en-GB" sz="1000" b="0" i="0" kern="1200" dirty="0" smtClean="0">
                <a:solidFill>
                  <a:schemeClr val="tx1"/>
                </a:solidFill>
                <a:effectLst/>
                <a:latin typeface="+mn-lt"/>
                <a:ea typeface="+mn-ea"/>
                <a:cs typeface="+mn-cs"/>
              </a:rPr>
              <a:t>.</a:t>
            </a:r>
          </a:p>
          <a:p>
            <a:pPr marL="228600" indent="-228600" fontAlgn="base">
              <a:buFont typeface="+mj-lt"/>
              <a:buAutoNum type="arabicPeriod"/>
            </a:pPr>
            <a:r>
              <a:rPr lang="en-GB" sz="1000" b="0" i="0" kern="1200" dirty="0" smtClean="0">
                <a:solidFill>
                  <a:schemeClr val="tx1"/>
                </a:solidFill>
                <a:effectLst/>
                <a:latin typeface="+mn-lt"/>
                <a:ea typeface="+mn-ea"/>
                <a:cs typeface="+mn-cs"/>
              </a:rPr>
              <a:t>The height can have a serious impact on evacuation.</a:t>
            </a:r>
          </a:p>
          <a:p>
            <a:pPr marL="228600" indent="-228600" fontAlgn="base">
              <a:buFont typeface="+mj-lt"/>
              <a:buAutoNum type="arabicPeriod"/>
            </a:pPr>
            <a:r>
              <a:rPr lang="en-GB" sz="1000" b="0" i="0" kern="1200" dirty="0" smtClean="0">
                <a:solidFill>
                  <a:schemeClr val="tx1"/>
                </a:solidFill>
                <a:effectLst/>
                <a:latin typeface="+mn-lt"/>
                <a:ea typeface="+mn-ea"/>
                <a:cs typeface="+mn-cs"/>
              </a:rPr>
              <a:t>Typically this is considered to include buildings of more than 7 to 10 storeys or 23m to 30m.</a:t>
            </a:r>
          </a:p>
          <a:p>
            <a:pPr marL="228600" indent="-228600" fontAlgn="base">
              <a:buFont typeface="+mj-lt"/>
              <a:buAutoNum type="arabicPeriod"/>
            </a:pPr>
            <a:r>
              <a:rPr lang="en-GB" sz="1000" b="0" i="0" kern="1200" dirty="0" smtClean="0">
                <a:solidFill>
                  <a:schemeClr val="tx1"/>
                </a:solidFill>
                <a:effectLst/>
                <a:latin typeface="+mn-lt"/>
                <a:ea typeface="+mn-ea"/>
                <a:cs typeface="+mn-cs"/>
              </a:rPr>
              <a:t>A </a:t>
            </a:r>
            <a:r>
              <a:rPr lang="en-GB" sz="1000" b="0" i="0" u="none" strike="noStrike" kern="1200" dirty="0" smtClean="0">
                <a:solidFill>
                  <a:schemeClr val="tx1"/>
                </a:solidFill>
                <a:effectLst/>
                <a:latin typeface="+mn-lt"/>
                <a:ea typeface="+mn-ea"/>
                <a:cs typeface="+mn-cs"/>
                <a:hlinkClick r:id="rId5" tooltip="Low-rise building"/>
              </a:rPr>
              <a:t>low-rise building</a:t>
            </a:r>
            <a:r>
              <a:rPr lang="en-GB" sz="1000" b="0" i="0" kern="1200" dirty="0" smtClean="0">
                <a:solidFill>
                  <a:schemeClr val="tx1"/>
                </a:solidFill>
                <a:effectLst/>
                <a:latin typeface="+mn-lt"/>
                <a:ea typeface="+mn-ea"/>
                <a:cs typeface="+mn-cs"/>
              </a:rPr>
              <a:t> is one which is not tall enough to be classified as </a:t>
            </a:r>
            <a:r>
              <a:rPr lang="en-GB" sz="1000" b="0" i="0" u="none" strike="noStrike" kern="1200" dirty="0" smtClean="0">
                <a:solidFill>
                  <a:schemeClr val="tx1"/>
                </a:solidFill>
                <a:effectLst/>
                <a:latin typeface="+mn-lt"/>
                <a:ea typeface="+mn-ea"/>
                <a:cs typeface="+mn-cs"/>
                <a:hlinkClick r:id="rId6" tooltip="High-rise"/>
              </a:rPr>
              <a:t>high-rise</a:t>
            </a:r>
            <a:r>
              <a:rPr lang="en-GB" sz="1000" b="0" i="0" kern="1200" dirty="0" smtClean="0">
                <a:solidFill>
                  <a:schemeClr val="tx1"/>
                </a:solidFill>
                <a:effectLst/>
                <a:latin typeface="+mn-lt"/>
                <a:ea typeface="+mn-ea"/>
                <a:cs typeface="+mn-cs"/>
              </a:rPr>
              <a:t>.</a:t>
            </a:r>
          </a:p>
          <a:p>
            <a:pPr marL="228600" indent="-228600" fontAlgn="base">
              <a:buFont typeface="+mj-lt"/>
              <a:buAutoNum type="arabicPeriod"/>
            </a:pPr>
            <a:r>
              <a:rPr lang="en-GB" sz="1000" b="0" i="0" kern="1200" dirty="0" smtClean="0">
                <a:solidFill>
                  <a:schemeClr val="tx1"/>
                </a:solidFill>
                <a:effectLst/>
                <a:latin typeface="+mn-lt"/>
                <a:ea typeface="+mn-ea"/>
                <a:cs typeface="+mn-cs"/>
              </a:rPr>
              <a:t>Other definitions of buildings in relation to their height include:</a:t>
            </a:r>
          </a:p>
          <a:p>
            <a:pPr marL="228600" indent="-228600" fontAlgn="base">
              <a:buFont typeface="+mj-lt"/>
              <a:buAutoNum type="arabicPeriod"/>
            </a:pPr>
            <a:r>
              <a:rPr lang="en-GB" sz="1000" b="0" i="0" kern="1200" dirty="0" smtClean="0">
                <a:solidFill>
                  <a:schemeClr val="tx1"/>
                </a:solidFill>
                <a:effectLst/>
                <a:latin typeface="+mn-lt"/>
                <a:ea typeface="+mn-ea"/>
                <a:cs typeface="+mn-cs"/>
              </a:rPr>
              <a:t>Mid-rise buildings of five to ten storeys, equipped with </a:t>
            </a:r>
            <a:r>
              <a:rPr lang="en-GB" sz="1000" b="0" i="0" u="none" strike="noStrike" kern="1200" dirty="0" smtClean="0">
                <a:solidFill>
                  <a:schemeClr val="tx1"/>
                </a:solidFill>
                <a:effectLst/>
                <a:latin typeface="+mn-lt"/>
                <a:ea typeface="+mn-ea"/>
                <a:cs typeface="+mn-cs"/>
                <a:hlinkClick r:id="rId7" tooltip="Lifts"/>
              </a:rPr>
              <a:t>lifts</a:t>
            </a:r>
            <a:r>
              <a:rPr lang="en-GB" sz="1000" b="0" i="0" kern="1200" dirty="0" smtClean="0">
                <a:solidFill>
                  <a:schemeClr val="tx1"/>
                </a:solidFill>
                <a:effectLst/>
                <a:latin typeface="+mn-lt"/>
                <a:ea typeface="+mn-ea"/>
                <a:cs typeface="+mn-cs"/>
              </a:rPr>
              <a:t>.</a:t>
            </a:r>
          </a:p>
          <a:p>
            <a:pPr marL="228600" indent="-228600" fontAlgn="base">
              <a:buFont typeface="+mj-lt"/>
              <a:buAutoNum type="arabicPeriod"/>
            </a:pPr>
            <a:r>
              <a:rPr lang="en-GB" sz="1000" b="0" i="0" u="none" strike="noStrike" kern="1200" dirty="0" smtClean="0">
                <a:solidFill>
                  <a:schemeClr val="tx1"/>
                </a:solidFill>
                <a:effectLst/>
                <a:latin typeface="+mn-lt"/>
                <a:ea typeface="+mn-ea"/>
                <a:cs typeface="+mn-cs"/>
                <a:hlinkClick r:id="rId8" tooltip="Skyscraper"/>
              </a:rPr>
              <a:t>Skyscraper</a:t>
            </a:r>
            <a:r>
              <a:rPr lang="en-GB" sz="1000" b="0" i="0" kern="1200" dirty="0" smtClean="0">
                <a:solidFill>
                  <a:schemeClr val="tx1"/>
                </a:solidFill>
                <a:effectLst/>
                <a:latin typeface="+mn-lt"/>
                <a:ea typeface="+mn-ea"/>
                <a:cs typeface="+mn-cs"/>
              </a:rPr>
              <a:t> of 40 storeys or more.</a:t>
            </a:r>
          </a:p>
          <a:p>
            <a:pPr marL="228600" indent="-228600" fontAlgn="base">
              <a:buFont typeface="+mj-lt"/>
              <a:buAutoNum type="arabicPeriod"/>
            </a:pPr>
            <a:r>
              <a:rPr lang="en-GB" sz="1000" b="0" i="0" u="none" strike="noStrike" kern="1200" dirty="0" err="1" smtClean="0">
                <a:solidFill>
                  <a:schemeClr val="tx1"/>
                </a:solidFill>
                <a:effectLst/>
                <a:latin typeface="+mn-lt"/>
                <a:ea typeface="+mn-ea"/>
                <a:cs typeface="+mn-cs"/>
                <a:hlinkClick r:id="rId9" tooltip="Supertall"/>
              </a:rPr>
              <a:t>Supertall</a:t>
            </a:r>
            <a:r>
              <a:rPr lang="en-GB" sz="1000" b="0" i="0" kern="1200" dirty="0" smtClean="0">
                <a:solidFill>
                  <a:schemeClr val="tx1"/>
                </a:solidFill>
                <a:effectLst/>
                <a:latin typeface="+mn-lt"/>
                <a:ea typeface="+mn-ea"/>
                <a:cs typeface="+mn-cs"/>
              </a:rPr>
              <a:t> buildings exceeding 300m.</a:t>
            </a:r>
          </a:p>
          <a:p>
            <a:pPr marL="228600" indent="-228600" fontAlgn="base">
              <a:buFont typeface="+mj-lt"/>
              <a:buAutoNum type="arabicPeriod"/>
            </a:pPr>
            <a:r>
              <a:rPr lang="en-GB" sz="1000" b="0" i="0" u="none" strike="noStrike" kern="1200" dirty="0" err="1" smtClean="0">
                <a:solidFill>
                  <a:schemeClr val="tx1"/>
                </a:solidFill>
                <a:effectLst/>
                <a:latin typeface="+mn-lt"/>
                <a:ea typeface="+mn-ea"/>
                <a:cs typeface="+mn-cs"/>
                <a:hlinkClick r:id="rId10" tooltip="Megatall"/>
              </a:rPr>
              <a:t>Megatall</a:t>
            </a:r>
            <a:r>
              <a:rPr lang="en-GB" sz="1000" b="0" i="0" kern="1200" dirty="0" smtClean="0">
                <a:solidFill>
                  <a:schemeClr val="tx1"/>
                </a:solidFill>
                <a:effectLst/>
                <a:latin typeface="+mn-lt"/>
                <a:ea typeface="+mn-ea"/>
                <a:cs typeface="+mn-cs"/>
              </a:rPr>
              <a:t> buildings exceeding 600m.</a:t>
            </a:r>
          </a:p>
          <a:p>
            <a:pPr marL="228600" indent="-228600" fontAlgn="base">
              <a:buFont typeface="+mj-lt"/>
              <a:buAutoNum type="arabicPeriod"/>
            </a:pPr>
            <a:r>
              <a:rPr lang="en-GB" sz="1000" b="0" i="0" u="none" strike="noStrike" kern="1200" dirty="0" err="1" smtClean="0">
                <a:solidFill>
                  <a:schemeClr val="tx1"/>
                </a:solidFill>
                <a:effectLst/>
                <a:latin typeface="+mn-lt"/>
                <a:ea typeface="+mn-ea"/>
                <a:cs typeface="+mn-cs"/>
                <a:hlinkClick r:id="rId11" tooltip="Groundscraper"/>
              </a:rPr>
              <a:t>Groundscrapers</a:t>
            </a:r>
            <a:r>
              <a:rPr lang="en-GB" sz="1000" b="0" i="0" kern="1200" dirty="0" smtClean="0">
                <a:solidFill>
                  <a:schemeClr val="tx1"/>
                </a:solidFill>
                <a:effectLst/>
                <a:latin typeface="+mn-lt"/>
                <a:ea typeface="+mn-ea"/>
                <a:cs typeface="+mn-cs"/>
              </a:rPr>
              <a:t> that extend horizontally over a large distance while only being of a low to medium height.</a:t>
            </a:r>
          </a:p>
          <a:p>
            <a:pPr marL="228600" indent="-228600" fontAlgn="base">
              <a:buFont typeface="+mj-lt"/>
              <a:buAutoNum type="arabicPeriod"/>
            </a:pPr>
            <a:r>
              <a:rPr lang="en-GB" sz="1000" b="0" i="0" u="none" strike="noStrike" kern="1200" dirty="0" smtClean="0">
                <a:solidFill>
                  <a:schemeClr val="tx1"/>
                </a:solidFill>
                <a:effectLst/>
                <a:latin typeface="+mn-lt"/>
                <a:ea typeface="+mn-ea"/>
                <a:cs typeface="+mn-cs"/>
                <a:hlinkClick r:id="rId12" tooltip="Super-slender"/>
              </a:rPr>
              <a:t>Super-slender</a:t>
            </a:r>
            <a:r>
              <a:rPr lang="en-GB" sz="1000" b="0" i="0" kern="1200" dirty="0" smtClean="0">
                <a:solidFill>
                  <a:schemeClr val="tx1"/>
                </a:solidFill>
                <a:effectLst/>
                <a:latin typeface="+mn-lt"/>
                <a:ea typeface="+mn-ea"/>
                <a:cs typeface="+mn-cs"/>
              </a:rPr>
              <a:t> buildings which are pencil-thin and of 50-90+ storeys.</a:t>
            </a:r>
          </a:p>
          <a:p>
            <a:endParaRPr lang="en-GB" dirty="0"/>
          </a:p>
        </p:txBody>
      </p:sp>
      <p:sp>
        <p:nvSpPr>
          <p:cNvPr id="4" name="Slide Number Placeholder 3"/>
          <p:cNvSpPr>
            <a:spLocks noGrp="1"/>
          </p:cNvSpPr>
          <p:nvPr>
            <p:ph type="sldNum" sz="quarter" idx="10"/>
          </p:nvPr>
        </p:nvSpPr>
        <p:spPr/>
        <p:txBody>
          <a:bodyPr/>
          <a:lstStyle/>
          <a:p>
            <a:fld id="{C42E3AFC-CE7E-43EE-85BB-7A955F04AB84}" type="slidenum">
              <a:rPr lang="en-GB" smtClean="0"/>
              <a:t>18</a:t>
            </a:fld>
            <a:endParaRPr lang="en-GB"/>
          </a:p>
        </p:txBody>
      </p:sp>
    </p:spTree>
    <p:extLst>
      <p:ext uri="{BB962C8B-B14F-4D97-AF65-F5344CB8AC3E}">
        <p14:creationId xmlns:p14="http://schemas.microsoft.com/office/powerpoint/2010/main" val="427013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pPr marL="228600" indent="-228600">
              <a:buFont typeface="+mj-lt"/>
              <a:buAutoNum type="arabicPeriod"/>
            </a:pPr>
            <a:r>
              <a:rPr lang="en-GB" sz="1000" b="0" dirty="0" err="1" smtClean="0"/>
              <a:t>Lakenal</a:t>
            </a:r>
            <a:r>
              <a:rPr lang="en-GB" sz="1000" b="0" baseline="0" dirty="0" smtClean="0"/>
              <a:t> House (14 storeys), was the most infamous tower fire before Grenfell (24 storeys).  </a:t>
            </a:r>
          </a:p>
          <a:p>
            <a:pPr marL="228600" indent="-228600">
              <a:buFont typeface="+mj-lt"/>
              <a:buAutoNum type="arabicPeriod"/>
            </a:pPr>
            <a:r>
              <a:rPr lang="en-GB" sz="1000" b="0" baseline="0" dirty="0" smtClean="0"/>
              <a:t>Nothing to do with the College, except that its a similar age to the 16 storey building on the right which the College rents from the NHS and where there was a fire on 11</a:t>
            </a:r>
            <a:r>
              <a:rPr lang="en-GB" sz="1000" b="0" baseline="30000" dirty="0" smtClean="0"/>
              <a:t>th</a:t>
            </a:r>
            <a:r>
              <a:rPr lang="en-GB" sz="1000" b="0" baseline="0" dirty="0" smtClean="0"/>
              <a:t> floor two years ago, no casualties.  </a:t>
            </a:r>
          </a:p>
          <a:p>
            <a:pPr marL="228600" indent="-228600">
              <a:buFont typeface="+mj-lt"/>
              <a:buAutoNum type="arabicPeriod"/>
            </a:pPr>
            <a:r>
              <a:rPr lang="en-GB" sz="1000" b="0" baseline="0" dirty="0" smtClean="0"/>
              <a:t>Not caused by our students who only occupy the first few floors, but credited to us so a reputational loss.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0" baseline="0" dirty="0" smtClean="0"/>
              <a:t>The central photos are both College buildings - a 43 storey block being built as we speak and an existing 19 storey accommodation block.</a:t>
            </a:r>
          </a:p>
        </p:txBody>
      </p:sp>
      <p:sp>
        <p:nvSpPr>
          <p:cNvPr id="4" name="Slide Number Placeholder 3"/>
          <p:cNvSpPr>
            <a:spLocks noGrp="1"/>
          </p:cNvSpPr>
          <p:nvPr>
            <p:ph type="sldNum" sz="quarter" idx="10"/>
          </p:nvPr>
        </p:nvSpPr>
        <p:spPr/>
        <p:txBody>
          <a:bodyPr/>
          <a:lstStyle/>
          <a:p>
            <a:fld id="{C2A57F30-F83B-47EB-B222-5F81DD048150}" type="slidenum">
              <a:rPr lang="en-GB" smtClean="0"/>
              <a:t>2</a:t>
            </a:fld>
            <a:endParaRPr lang="en-GB"/>
          </a:p>
        </p:txBody>
      </p:sp>
    </p:spTree>
    <p:extLst>
      <p:ext uri="{BB962C8B-B14F-4D97-AF65-F5344CB8AC3E}">
        <p14:creationId xmlns:p14="http://schemas.microsoft.com/office/powerpoint/2010/main" val="28597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pPr marL="228600" lvl="0" indent="-228600">
              <a:buFont typeface="+mj-lt"/>
              <a:buAutoNum type="arabicPeriod"/>
            </a:pPr>
            <a:r>
              <a:rPr lang="en-GB" sz="1000" b="0" kern="1200" dirty="0" smtClean="0">
                <a:solidFill>
                  <a:schemeClr val="tx1"/>
                </a:solidFill>
                <a:effectLst/>
                <a:latin typeface="+mn-lt"/>
                <a:ea typeface="+mn-ea"/>
                <a:cs typeface="+mn-cs"/>
              </a:rPr>
              <a:t>Russ </a:t>
            </a:r>
            <a:r>
              <a:rPr lang="en-GB" sz="1000" b="0" kern="1200" dirty="0" smtClean="0">
                <a:solidFill>
                  <a:schemeClr val="tx1"/>
                </a:solidFill>
                <a:effectLst/>
                <a:latin typeface="+mn-lt"/>
                <a:ea typeface="+mn-ea"/>
                <a:cs typeface="+mn-cs"/>
              </a:rPr>
              <a:t>Timpson from </a:t>
            </a:r>
            <a:r>
              <a:rPr lang="en-GB" sz="1000" b="0" kern="1200" dirty="0" err="1" smtClean="0">
                <a:solidFill>
                  <a:schemeClr val="tx1"/>
                </a:solidFill>
                <a:effectLst/>
                <a:latin typeface="+mn-lt"/>
                <a:ea typeface="+mn-ea"/>
                <a:cs typeface="+mn-cs"/>
              </a:rPr>
              <a:t>Horizonscan</a:t>
            </a:r>
            <a:r>
              <a:rPr lang="en-GB" sz="1000" b="0" kern="1200" dirty="0" smtClean="0">
                <a:solidFill>
                  <a:schemeClr val="tx1"/>
                </a:solidFill>
                <a:effectLst/>
                <a:latin typeface="+mn-lt"/>
                <a:ea typeface="+mn-ea"/>
                <a:cs typeface="+mn-cs"/>
              </a:rPr>
              <a:t> </a:t>
            </a:r>
          </a:p>
          <a:p>
            <a:pPr marL="228600" lvl="0" indent="-228600">
              <a:buFont typeface="+mj-lt"/>
              <a:buAutoNum type="arabicPeriod"/>
            </a:pPr>
            <a:r>
              <a:rPr lang="en-GB" sz="1000" b="0" kern="1200" dirty="0" smtClean="0">
                <a:solidFill>
                  <a:schemeClr val="tx1"/>
                </a:solidFill>
                <a:effectLst/>
                <a:latin typeface="+mn-lt"/>
                <a:ea typeface="+mn-ea"/>
                <a:cs typeface="+mn-cs"/>
              </a:rPr>
              <a:t>Russ is the</a:t>
            </a:r>
            <a:r>
              <a:rPr lang="en-GB" sz="1000" b="0" kern="1200" baseline="0" dirty="0" smtClean="0">
                <a:solidFill>
                  <a:schemeClr val="tx1"/>
                </a:solidFill>
                <a:effectLst/>
                <a:latin typeface="+mn-lt"/>
                <a:ea typeface="+mn-ea"/>
                <a:cs typeface="+mn-cs"/>
              </a:rPr>
              <a:t> </a:t>
            </a:r>
            <a:r>
              <a:rPr lang="en-GB" sz="1000" b="0" kern="1200" dirty="0" smtClean="0">
                <a:solidFill>
                  <a:schemeClr val="tx1"/>
                </a:solidFill>
                <a:effectLst/>
                <a:latin typeface="+mn-lt"/>
                <a:ea typeface="+mn-ea"/>
                <a:cs typeface="+mn-cs"/>
              </a:rPr>
              <a:t>leading tall building fire safety expert in the world, and a fireman with over thirty years’ service. He was involved in the investigations for the various Dubai fires for example, Munich</a:t>
            </a:r>
            <a:r>
              <a:rPr lang="en-GB" sz="1000" b="0" kern="1200" baseline="0" dirty="0" smtClean="0">
                <a:solidFill>
                  <a:schemeClr val="tx1"/>
                </a:solidFill>
                <a:effectLst/>
                <a:latin typeface="+mn-lt"/>
                <a:ea typeface="+mn-ea"/>
                <a:cs typeface="+mn-cs"/>
              </a:rPr>
              <a:t> Airport fire, etc</a:t>
            </a:r>
            <a:r>
              <a:rPr lang="en-GB" sz="1000" b="0" kern="1200" dirty="0" smtClean="0">
                <a:solidFill>
                  <a:schemeClr val="tx1"/>
                </a:solidFill>
                <a:effectLst/>
                <a:latin typeface="+mn-lt"/>
                <a:ea typeface="+mn-ea"/>
                <a:cs typeface="+mn-cs"/>
              </a:rPr>
              <a:t>. Risk management specialist.</a:t>
            </a:r>
          </a:p>
          <a:p>
            <a:pPr marL="228600" lvl="0" indent="-228600">
              <a:buFont typeface="+mj-lt"/>
              <a:buAutoNum type="arabicPeriod"/>
            </a:pPr>
            <a:r>
              <a:rPr lang="en-GB" sz="1000" b="0" kern="1200" dirty="0" smtClean="0">
                <a:solidFill>
                  <a:schemeClr val="tx1"/>
                </a:solidFill>
                <a:effectLst/>
                <a:latin typeface="+mn-lt"/>
                <a:ea typeface="+mn-ea"/>
                <a:cs typeface="+mn-cs"/>
              </a:rPr>
              <a:t>Other attendees:</a:t>
            </a:r>
            <a:r>
              <a:rPr lang="en-GB" sz="1000" b="0" kern="1200" baseline="0" dirty="0" smtClean="0">
                <a:solidFill>
                  <a:schemeClr val="tx1"/>
                </a:solidFill>
                <a:effectLst/>
                <a:latin typeface="+mn-lt"/>
                <a:ea typeface="+mn-ea"/>
                <a:cs typeface="+mn-cs"/>
              </a:rPr>
              <a:t> </a:t>
            </a:r>
            <a:r>
              <a:rPr lang="en-GB" sz="1000" b="0" kern="1200" dirty="0" smtClean="0">
                <a:solidFill>
                  <a:schemeClr val="tx1"/>
                </a:solidFill>
                <a:effectLst/>
                <a:latin typeface="+mn-lt"/>
                <a:ea typeface="+mn-ea"/>
                <a:cs typeface="+mn-cs"/>
              </a:rPr>
              <a:t>Shard fire safety team, No1 Canary Wharf, LFB and a fire safety expert from Dubai.  We got to go to the very top of the shard, about twenty floors above the public viewing </a:t>
            </a:r>
            <a:r>
              <a:rPr lang="en-GB" sz="1000" b="0" kern="1200" dirty="0" smtClean="0">
                <a:solidFill>
                  <a:schemeClr val="tx1"/>
                </a:solidFill>
                <a:effectLst/>
                <a:latin typeface="+mn-lt"/>
                <a:ea typeface="+mn-ea"/>
                <a:cs typeface="+mn-cs"/>
              </a:rPr>
              <a:t>floor</a:t>
            </a:r>
          </a:p>
          <a:p>
            <a:pPr marL="228600" lvl="0" indent="-228600">
              <a:buFont typeface="+mj-lt"/>
              <a:buAutoNum type="arabicPeriod"/>
            </a:pPr>
            <a:r>
              <a:rPr lang="en-GB" sz="1000" b="0" kern="1200" dirty="0" smtClean="0">
                <a:solidFill>
                  <a:schemeClr val="tx1"/>
                </a:solidFill>
                <a:effectLst/>
                <a:latin typeface="+mn-lt"/>
                <a:ea typeface="+mn-ea"/>
                <a:cs typeface="+mn-cs"/>
              </a:rPr>
              <a:t>The </a:t>
            </a:r>
            <a:r>
              <a:rPr lang="en-GB" sz="1000" b="0" kern="1200" dirty="0" smtClean="0">
                <a:solidFill>
                  <a:schemeClr val="tx1"/>
                </a:solidFill>
                <a:effectLst/>
                <a:latin typeface="+mn-lt"/>
                <a:ea typeface="+mn-ea"/>
                <a:cs typeface="+mn-cs"/>
              </a:rPr>
              <a:t>two weeks after the course finished, when I was writing my exam essays, Grenfell Tower,</a:t>
            </a:r>
            <a:r>
              <a:rPr lang="en-GB" sz="1000" b="0" i="1" kern="1200" dirty="0" smtClean="0">
                <a:solidFill>
                  <a:schemeClr val="tx1"/>
                </a:solidFill>
                <a:effectLst/>
                <a:latin typeface="+mn-lt"/>
                <a:ea typeface="+mn-ea"/>
                <a:cs typeface="+mn-cs"/>
              </a:rPr>
              <a:t> Borough Market where I lived for 5 days while doing the course, Putney Bridge, Exhibition Road</a:t>
            </a:r>
            <a:endParaRPr lang="en-GB" sz="1000" b="0" kern="1200" dirty="0" smtClean="0">
              <a:solidFill>
                <a:schemeClr val="tx1"/>
              </a:solidFill>
              <a:effectLst/>
              <a:latin typeface="+mn-lt"/>
              <a:ea typeface="+mn-ea"/>
              <a:cs typeface="+mn-cs"/>
            </a:endParaRPr>
          </a:p>
          <a:p>
            <a:pPr marL="228600" lvl="0" indent="-228600">
              <a:buFont typeface="+mj-lt"/>
              <a:buAutoNum type="arabicPeriod"/>
            </a:pPr>
            <a:r>
              <a:rPr lang="en-GB" sz="1000" b="0" kern="1200" dirty="0" smtClean="0">
                <a:solidFill>
                  <a:schemeClr val="tx1"/>
                </a:solidFill>
                <a:effectLst/>
                <a:latin typeface="+mn-lt"/>
                <a:ea typeface="+mn-ea"/>
                <a:cs typeface="+mn-cs"/>
              </a:rPr>
              <a:t>My</a:t>
            </a:r>
            <a:r>
              <a:rPr lang="en-GB" sz="1000" b="0" kern="1200" baseline="0" dirty="0" smtClean="0">
                <a:solidFill>
                  <a:schemeClr val="tx1"/>
                </a:solidFill>
                <a:effectLst/>
                <a:latin typeface="+mn-lt"/>
                <a:ea typeface="+mn-ea"/>
                <a:cs typeface="+mn-cs"/>
              </a:rPr>
              <a:t> training has already been put to good use – see some of the images later.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0" baseline="0" dirty="0" smtClean="0"/>
              <a:t>Tall buildings present specific and different challenges to ordinary building fire safety management, but </a:t>
            </a:r>
            <a:r>
              <a:rPr lang="en-GB" sz="1000" b="1" baseline="0" dirty="0" smtClean="0"/>
              <a:t>it’s the common concerns that I want to share.</a:t>
            </a:r>
            <a:endParaRPr lang="en-GB" sz="1000" b="1" dirty="0" smtClean="0"/>
          </a:p>
          <a:p>
            <a:pPr marL="228600" lvl="0" indent="-228600">
              <a:buFont typeface="+mj-lt"/>
              <a:buAutoNum type="arabicPeriod"/>
            </a:pPr>
            <a:endParaRPr lang="en-GB" sz="1000" b="0" kern="1200" dirty="0" smtClean="0">
              <a:solidFill>
                <a:schemeClr val="tx1"/>
              </a:solidFill>
              <a:effectLst/>
              <a:latin typeface="+mn-lt"/>
              <a:ea typeface="+mn-ea"/>
              <a:cs typeface="+mn-cs"/>
            </a:endParaRPr>
          </a:p>
          <a:p>
            <a:pPr marL="0" lvl="0" indent="0">
              <a:buFont typeface="+mj-lt"/>
              <a:buNone/>
            </a:pPr>
            <a:endParaRPr lang="en-GB" sz="10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2E3AFC-CE7E-43EE-85BB-7A955F04AB84}" type="slidenum">
              <a:rPr lang="en-GB" smtClean="0"/>
              <a:t>3</a:t>
            </a:fld>
            <a:endParaRPr lang="en-GB"/>
          </a:p>
        </p:txBody>
      </p:sp>
    </p:spTree>
    <p:extLst>
      <p:ext uri="{BB962C8B-B14F-4D97-AF65-F5344CB8AC3E}">
        <p14:creationId xmlns:p14="http://schemas.microsoft.com/office/powerpoint/2010/main" val="1105796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pPr fontAlgn="base"/>
            <a:r>
              <a:rPr lang="en-GB" sz="1200" b="1" i="0" kern="1200" dirty="0" smtClean="0">
                <a:solidFill>
                  <a:schemeClr val="tx1"/>
                </a:solidFill>
                <a:effectLst/>
                <a:latin typeface="+mn-lt"/>
                <a:ea typeface="+mn-ea"/>
                <a:cs typeface="+mn-cs"/>
              </a:rPr>
              <a:t>High-rise building – defined as</a:t>
            </a:r>
          </a:p>
          <a:p>
            <a:pPr marL="228600" indent="-228600" fontAlgn="base">
              <a:buFont typeface="+mj-lt"/>
              <a:buAutoNum type="arabicPeriod"/>
            </a:pPr>
            <a:r>
              <a:rPr lang="en-GB" sz="1000" b="0" i="0" kern="1200" dirty="0" smtClean="0">
                <a:solidFill>
                  <a:schemeClr val="tx1"/>
                </a:solidFill>
                <a:effectLst/>
                <a:latin typeface="+mn-lt"/>
                <a:ea typeface="+mn-ea"/>
                <a:cs typeface="+mn-cs"/>
              </a:rPr>
              <a:t>The number of storeys means occupants need to use a lift to reach their destination,</a:t>
            </a:r>
          </a:p>
          <a:p>
            <a:pPr marL="228600" indent="-228600" fontAlgn="base">
              <a:buFont typeface="+mj-lt"/>
              <a:buAutoNum type="arabicPeriod"/>
            </a:pPr>
            <a:r>
              <a:rPr lang="en-GB" sz="1000" b="0" i="0" kern="1200" dirty="0" smtClean="0">
                <a:solidFill>
                  <a:schemeClr val="tx1"/>
                </a:solidFill>
                <a:effectLst/>
                <a:latin typeface="+mn-lt"/>
                <a:ea typeface="+mn-ea"/>
                <a:cs typeface="+mn-cs"/>
              </a:rPr>
              <a:t>The height is beyond the reach of available </a:t>
            </a:r>
            <a:r>
              <a:rPr lang="en-GB" sz="1000" b="0" i="0" u="none" strike="noStrike" kern="1200" dirty="0" smtClean="0">
                <a:solidFill>
                  <a:schemeClr val="tx1"/>
                </a:solidFill>
                <a:effectLst/>
                <a:latin typeface="+mn-lt"/>
                <a:ea typeface="+mn-ea"/>
                <a:cs typeface="+mn-cs"/>
                <a:hlinkClick r:id="rId3" tooltip="Fire"/>
              </a:rPr>
              <a:t>fire</a:t>
            </a:r>
            <a:r>
              <a:rPr lang="en-GB" sz="1000" b="0" i="0" kern="1200" dirty="0" smtClean="0">
                <a:solidFill>
                  <a:schemeClr val="tx1"/>
                </a:solidFill>
                <a:effectLst/>
                <a:latin typeface="+mn-lt"/>
                <a:ea typeface="+mn-ea"/>
                <a:cs typeface="+mn-cs"/>
              </a:rPr>
              <a:t>-fighting </a:t>
            </a:r>
            <a:r>
              <a:rPr lang="en-GB" sz="1000" b="0" i="0" u="none" strike="noStrike" kern="1200" dirty="0" smtClean="0">
                <a:solidFill>
                  <a:schemeClr val="tx1"/>
                </a:solidFill>
                <a:effectLst/>
                <a:latin typeface="+mn-lt"/>
                <a:ea typeface="+mn-ea"/>
                <a:cs typeface="+mn-cs"/>
                <a:hlinkClick r:id="rId4" tooltip="Equipment"/>
              </a:rPr>
              <a:t>equipment</a:t>
            </a:r>
            <a:r>
              <a:rPr lang="en-GB" sz="1000" b="0" i="0" kern="1200" dirty="0" smtClean="0">
                <a:solidFill>
                  <a:schemeClr val="tx1"/>
                </a:solidFill>
                <a:effectLst/>
                <a:latin typeface="+mn-lt"/>
                <a:ea typeface="+mn-ea"/>
                <a:cs typeface="+mn-cs"/>
              </a:rPr>
              <a:t>.</a:t>
            </a:r>
          </a:p>
          <a:p>
            <a:pPr marL="228600" indent="-228600" fontAlgn="base">
              <a:buFont typeface="+mj-lt"/>
              <a:buAutoNum type="arabicPeriod"/>
            </a:pPr>
            <a:r>
              <a:rPr lang="en-GB" sz="1000" b="0" i="0" kern="1200" dirty="0" smtClean="0">
                <a:solidFill>
                  <a:schemeClr val="tx1"/>
                </a:solidFill>
                <a:effectLst/>
                <a:latin typeface="+mn-lt"/>
                <a:ea typeface="+mn-ea"/>
                <a:cs typeface="+mn-cs"/>
              </a:rPr>
              <a:t>The height can have a serious impact on evacuation.</a:t>
            </a:r>
          </a:p>
          <a:p>
            <a:pPr marL="228600" indent="-228600" fontAlgn="base">
              <a:buFont typeface="+mj-lt"/>
              <a:buAutoNum type="arabicPeriod"/>
            </a:pPr>
            <a:r>
              <a:rPr lang="en-GB" sz="1000" b="0" i="0" kern="1200" dirty="0" smtClean="0">
                <a:solidFill>
                  <a:schemeClr val="tx1"/>
                </a:solidFill>
                <a:effectLst/>
                <a:latin typeface="+mn-lt"/>
                <a:ea typeface="+mn-ea"/>
                <a:cs typeface="+mn-cs"/>
              </a:rPr>
              <a:t>Typically this is considered to include buildings of more than 7 to 10 storeys or 23m to 30m,</a:t>
            </a:r>
            <a:r>
              <a:rPr lang="en-GB" sz="1000" b="0" i="0" kern="1200" baseline="0" dirty="0" smtClean="0">
                <a:solidFill>
                  <a:schemeClr val="tx1"/>
                </a:solidFill>
                <a:effectLst/>
                <a:latin typeface="+mn-lt"/>
                <a:ea typeface="+mn-ea"/>
                <a:cs typeface="+mn-cs"/>
              </a:rPr>
              <a:t> but also m</a:t>
            </a:r>
            <a:r>
              <a:rPr lang="en-GB" sz="1000" b="0" i="0" kern="1200" dirty="0" smtClean="0">
                <a:solidFill>
                  <a:schemeClr val="tx1"/>
                </a:solidFill>
                <a:effectLst/>
                <a:latin typeface="+mn-lt"/>
                <a:ea typeface="+mn-ea"/>
                <a:cs typeface="+mn-cs"/>
              </a:rPr>
              <a:t>id-rise buildings of five to ten storeys, equipped with </a:t>
            </a:r>
            <a:r>
              <a:rPr lang="en-GB" sz="1000" b="0" i="0" u="none" strike="noStrike" kern="1200" dirty="0" smtClean="0">
                <a:solidFill>
                  <a:schemeClr val="tx1"/>
                </a:solidFill>
                <a:effectLst/>
                <a:latin typeface="+mn-lt"/>
                <a:ea typeface="+mn-ea"/>
                <a:cs typeface="+mn-cs"/>
                <a:hlinkClick r:id="rId5" tooltip="Lifts"/>
              </a:rPr>
              <a:t>lifts</a:t>
            </a:r>
            <a:r>
              <a:rPr lang="en-GB" sz="1000" b="0" i="0" kern="1200" dirty="0" smtClean="0">
                <a:solidFill>
                  <a:schemeClr val="tx1"/>
                </a:solidFill>
                <a:effectLst/>
                <a:latin typeface="+mn-lt"/>
                <a:ea typeface="+mn-ea"/>
                <a:cs typeface="+mn-cs"/>
              </a:rPr>
              <a:t>.</a:t>
            </a:r>
          </a:p>
          <a:p>
            <a:endParaRPr lang="en-GB" sz="1000" dirty="0" smtClean="0"/>
          </a:p>
          <a:p>
            <a:endParaRPr lang="en-GB" sz="1000" dirty="0" smtClean="0"/>
          </a:p>
          <a:p>
            <a:r>
              <a:rPr lang="en-GB" sz="1000" dirty="0" smtClean="0"/>
              <a:t>I </a:t>
            </a:r>
            <a:r>
              <a:rPr lang="en-GB" sz="1000" dirty="0" smtClean="0"/>
              <a:t>was</a:t>
            </a:r>
            <a:r>
              <a:rPr lang="en-GB" sz="1000" baseline="0" dirty="0" smtClean="0"/>
              <a:t> asked to give a talk on fire prevention, but am also happy to talk about Grenfell . .. Everything we learned came true that night.</a:t>
            </a:r>
          </a:p>
          <a:p>
            <a:endParaRPr lang="en-GB" sz="1000" baseline="0" dirty="0" smtClean="0"/>
          </a:p>
          <a:p>
            <a:pPr marL="228600" indent="-228600">
              <a:buFont typeface="+mj-lt"/>
              <a:buAutoNum type="arabicPeriod"/>
            </a:pPr>
            <a:r>
              <a:rPr lang="en-GB" sz="1000" baseline="0" dirty="0" smtClean="0"/>
              <a:t>24 storey building – built in 1974, stay put policy, no sprinklers.  Supporting beams not fire-strengthened as for modern buildings.</a:t>
            </a:r>
          </a:p>
          <a:p>
            <a:pPr marL="228600" indent="-228600">
              <a:buFont typeface="+mj-lt"/>
              <a:buAutoNum type="arabicPeriod"/>
            </a:pPr>
            <a:r>
              <a:rPr lang="en-GB" sz="1000" baseline="0" dirty="0" smtClean="0"/>
              <a:t>Recently refurbished with cladding (but only of standard suitable for 3-storey high buildings).</a:t>
            </a:r>
          </a:p>
          <a:p>
            <a:pPr marL="228600" indent="-228600">
              <a:buFont typeface="+mj-lt"/>
              <a:buAutoNum type="arabicPeriod"/>
            </a:pPr>
            <a:r>
              <a:rPr lang="en-GB" sz="1000" baseline="0" dirty="0" smtClean="0"/>
              <a:t>Hot night so everybody’s windows were open.</a:t>
            </a:r>
          </a:p>
          <a:p>
            <a:pPr marL="228600" indent="-228600">
              <a:buFont typeface="+mj-lt"/>
              <a:buAutoNum type="arabicPeriod"/>
            </a:pPr>
            <a:r>
              <a:rPr lang="en-GB" sz="1000" baseline="0" dirty="0" smtClean="0"/>
              <a:t>Fire started in a fridge on the 4</a:t>
            </a:r>
            <a:r>
              <a:rPr lang="en-GB" sz="1000" baseline="30000" dirty="0" smtClean="0"/>
              <a:t>th</a:t>
            </a:r>
            <a:r>
              <a:rPr lang="en-GB" sz="1000" baseline="0" dirty="0" smtClean="0"/>
              <a:t> floor.  There are no PAT tests on person items in private housing.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aseline="0" dirty="0" smtClean="0"/>
              <a:t>People not trained to act or on implications of fire – many could not even speak English and were asylum seekers, so newly arrived.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aseline="0" dirty="0" smtClean="0"/>
              <a:t>Human behaviour – people will go to extraordinary lengths to save their children, pets, possessions.</a:t>
            </a:r>
          </a:p>
          <a:p>
            <a:pPr marL="228600" indent="-228600">
              <a:buFont typeface="+mj-lt"/>
              <a:buAutoNum type="arabicPeriod"/>
            </a:pPr>
            <a:r>
              <a:rPr lang="en-GB" sz="1000" baseline="0" dirty="0" smtClean="0"/>
              <a:t>Occupant reported as having packed suitcases before exiting flat and knocking on other residents’ doors.  </a:t>
            </a:r>
          </a:p>
          <a:p>
            <a:pPr marL="228600" indent="-228600">
              <a:buFont typeface="+mj-lt"/>
              <a:buAutoNum type="arabicPeriod"/>
            </a:pPr>
            <a:r>
              <a:rPr lang="en-GB" sz="1000" baseline="0" dirty="0" smtClean="0"/>
              <a:t>A smouldering fire – once the flat door was opened, the fire almost certainly went out of control at that point.</a:t>
            </a:r>
          </a:p>
          <a:p>
            <a:pPr marL="228600" indent="-228600">
              <a:buFont typeface="+mj-lt"/>
              <a:buAutoNum type="arabicPeriod"/>
            </a:pPr>
            <a:r>
              <a:rPr lang="en-GB" sz="1000" baseline="0" dirty="0" smtClean="0"/>
              <a:t>“Alarms did not go off” – implications for those who hire incompetent contractors – “</a:t>
            </a:r>
            <a:r>
              <a:rPr lang="en-GB" sz="1000" baseline="0" dirty="0" err="1" smtClean="0"/>
              <a:t>Lakehouse</a:t>
            </a:r>
            <a:r>
              <a:rPr lang="en-GB" sz="1000" baseline="0" dirty="0" smtClean="0"/>
              <a:t>” and “</a:t>
            </a:r>
            <a:r>
              <a:rPr lang="en-GB" sz="1000" baseline="0" dirty="0" err="1" smtClean="0"/>
              <a:t>Polytek</a:t>
            </a:r>
            <a:r>
              <a:rPr lang="en-GB" sz="1000" baseline="0" dirty="0" smtClean="0"/>
              <a:t>” the alarm maintenance and testing company – arrested and now being investigated for fraud – installations in hundreds of properties.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aseline="0" dirty="0" smtClean="0"/>
              <a:t>No forced extraction at top of stairwell.  So hot smoke rose up the single stair well, but not far as it was a hot night – it met hot air at the top of the stairwell causing a “reverse stack effect” where hot smoke falls instead of rising, straight back down into the stairwell, and onto the evacuating occupants.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aseline="0" dirty="0" smtClean="0"/>
              <a:t>Wind speeds in tall buildings are much greater than on the ground and in any case fire creates its own wind as it seeks oxygen. Phenomena of tall buildings – Wind-driven fires, either into the building and out of the flat door, or out of the building.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aseline="0" dirty="0" smtClean="0"/>
              <a:t>The fire was blown or sucked out of the kitchen window.  Fire loves vertical surfaces, and it immediately started to spread up the cladding, and was then sucked into the open windows of other flats.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aseline="0" dirty="0" smtClean="0"/>
              <a:t>Could even cladding of the correct specification have withstood these flame-thrower effect of high wind speed and temperatures of possibly over 2000 degrees? Note that fake cladding has been found in the UK.  Even laminated windows can delaminated at these temperatures and fall from buildings.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aseline="0" dirty="0" smtClean="0"/>
              <a:t>The housing association had made repeated complaints about lack of access to the building in the event of a fire.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aseline="0" dirty="0" smtClean="0"/>
              <a:t>The fire brigade did not have or did not send their tallest ladders for 30 minutes; but in any case they only reached to the 10</a:t>
            </a:r>
            <a:r>
              <a:rPr lang="en-GB" sz="1000" baseline="30000" dirty="0" smtClean="0"/>
              <a:t>th</a:t>
            </a:r>
            <a:r>
              <a:rPr lang="en-GB" sz="1000" baseline="0" dirty="0" smtClean="0"/>
              <a:t> floor.</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aseline="0" dirty="0" smtClean="0"/>
              <a:t>Could this happen again?  </a:t>
            </a:r>
          </a:p>
          <a:p>
            <a:pPr marL="228600" indent="-228600">
              <a:buFont typeface="+mj-lt"/>
              <a:buAutoNum type="arabicPeriod"/>
            </a:pPr>
            <a:endParaRPr lang="en-GB" sz="1000" baseline="0" dirty="0" smtClean="0"/>
          </a:p>
          <a:p>
            <a:pPr marL="228600" indent="-228600">
              <a:buFont typeface="+mj-lt"/>
              <a:buAutoNum type="arabicPeriod"/>
            </a:pPr>
            <a:endParaRPr lang="en-GB" sz="1000" dirty="0"/>
          </a:p>
        </p:txBody>
      </p:sp>
      <p:sp>
        <p:nvSpPr>
          <p:cNvPr id="4" name="Slide Number Placeholder 3"/>
          <p:cNvSpPr>
            <a:spLocks noGrp="1"/>
          </p:cNvSpPr>
          <p:nvPr>
            <p:ph type="sldNum" sz="quarter" idx="10"/>
          </p:nvPr>
        </p:nvSpPr>
        <p:spPr/>
        <p:txBody>
          <a:bodyPr/>
          <a:lstStyle/>
          <a:p>
            <a:fld id="{C42E3AFC-CE7E-43EE-85BB-7A955F04AB84}" type="slidenum">
              <a:rPr lang="en-GB" smtClean="0"/>
              <a:t>4</a:t>
            </a:fld>
            <a:endParaRPr lang="en-GB"/>
          </a:p>
        </p:txBody>
      </p:sp>
    </p:spTree>
    <p:extLst>
      <p:ext uri="{BB962C8B-B14F-4D97-AF65-F5344CB8AC3E}">
        <p14:creationId xmlns:p14="http://schemas.microsoft.com/office/powerpoint/2010/main" val="62259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pPr marL="228600" lvl="0" indent="-228600">
              <a:buFont typeface="+mj-lt"/>
              <a:buAutoNum type="arabicPeriod"/>
            </a:pPr>
            <a:r>
              <a:rPr lang="en-GB" sz="1000" kern="1200" dirty="0" smtClean="0">
                <a:solidFill>
                  <a:schemeClr val="tx1"/>
                </a:solidFill>
                <a:effectLst/>
                <a:latin typeface="+mn-lt"/>
                <a:ea typeface="+mn-ea"/>
                <a:cs typeface="+mn-cs"/>
              </a:rPr>
              <a:t>Building </a:t>
            </a:r>
            <a:r>
              <a:rPr lang="en-GB" sz="1000" kern="1200" dirty="0" err="1" smtClean="0">
                <a:solidFill>
                  <a:schemeClr val="tx1"/>
                </a:solidFill>
                <a:effectLst/>
                <a:latin typeface="+mn-lt"/>
                <a:ea typeface="+mn-ea"/>
                <a:cs typeface="+mn-cs"/>
              </a:rPr>
              <a:t>Regs</a:t>
            </a:r>
            <a:r>
              <a:rPr lang="en-GB" sz="1000" kern="1200" dirty="0" smtClean="0">
                <a:solidFill>
                  <a:schemeClr val="tx1"/>
                </a:solidFill>
                <a:effectLst/>
                <a:latin typeface="+mn-lt"/>
                <a:ea typeface="+mn-ea"/>
                <a:cs typeface="+mn-cs"/>
              </a:rPr>
              <a:t> not retrospective – a 1960’s building can be like a fire safety museum.  Significant changes may not have been recorded anywhere. Building may have been to a low or illegal standard. You may have a legacy of unknown risks.</a:t>
            </a:r>
          </a:p>
          <a:p>
            <a:pPr marL="228600" lvl="0" indent="-228600">
              <a:buFont typeface="+mj-lt"/>
              <a:buAutoNum type="arabicPeriod"/>
            </a:pPr>
            <a:r>
              <a:rPr lang="en-GB" sz="1000" b="1" kern="1200" dirty="0" smtClean="0">
                <a:solidFill>
                  <a:schemeClr val="tx1"/>
                </a:solidFill>
                <a:effectLst/>
                <a:latin typeface="+mn-lt"/>
                <a:ea typeface="+mn-ea"/>
                <a:cs typeface="+mn-cs"/>
              </a:rPr>
              <a:t>The influence of the activities on the outcome of the FRA can be underestimated by the risk assessor</a:t>
            </a:r>
            <a:r>
              <a:rPr lang="en-GB" sz="1000" kern="1200" dirty="0" smtClean="0">
                <a:solidFill>
                  <a:schemeClr val="tx1"/>
                </a:solidFill>
                <a:effectLst/>
                <a:latin typeface="+mn-lt"/>
                <a:ea typeface="+mn-ea"/>
                <a:cs typeface="+mn-cs"/>
              </a:rPr>
              <a:t>, who in most cases will only look at what is clearly visible - and who may not be competent to assess the particular building type</a:t>
            </a:r>
            <a:r>
              <a:rPr lang="en-GB" sz="1000" kern="1200" baseline="0" dirty="0" smtClean="0">
                <a:solidFill>
                  <a:schemeClr val="tx1"/>
                </a:solidFill>
                <a:effectLst/>
                <a:latin typeface="+mn-lt"/>
                <a:ea typeface="+mn-ea"/>
                <a:cs typeface="+mn-cs"/>
              </a:rPr>
              <a:t> or building occupants or different fire safety management systems.</a:t>
            </a:r>
            <a:endParaRPr lang="en-GB" sz="1000" kern="1200" dirty="0" smtClean="0">
              <a:solidFill>
                <a:schemeClr val="tx1"/>
              </a:solidFill>
              <a:effectLst/>
              <a:latin typeface="+mn-lt"/>
              <a:ea typeface="+mn-ea"/>
              <a:cs typeface="+mn-cs"/>
            </a:endParaRPr>
          </a:p>
          <a:p>
            <a:pPr marL="228600" lvl="0" indent="-228600">
              <a:buFont typeface="+mj-lt"/>
              <a:buAutoNum type="arabicPeriod"/>
            </a:pPr>
            <a:r>
              <a:rPr lang="en-GB" sz="1000" b="1" kern="1200" dirty="0" smtClean="0">
                <a:solidFill>
                  <a:schemeClr val="tx1"/>
                </a:solidFill>
                <a:effectLst/>
                <a:latin typeface="+mn-lt"/>
                <a:ea typeface="+mn-ea"/>
                <a:cs typeface="+mn-cs"/>
              </a:rPr>
              <a:t>The main causes of fires </a:t>
            </a:r>
            <a:r>
              <a:rPr lang="en-GB" sz="1000" kern="1200" dirty="0" smtClean="0">
                <a:solidFill>
                  <a:schemeClr val="tx1"/>
                </a:solidFill>
                <a:effectLst/>
                <a:latin typeface="+mn-lt"/>
                <a:ea typeface="+mn-ea"/>
                <a:cs typeface="+mn-cs"/>
              </a:rPr>
              <a:t>– </a:t>
            </a:r>
          </a:p>
          <a:p>
            <a:pPr marL="685800" lvl="1" indent="-228600">
              <a:buFont typeface="Arial" panose="020B0604020202020204" pitchFamily="34" charset="0"/>
              <a:buChar char="•"/>
            </a:pPr>
            <a:r>
              <a:rPr lang="en-GB" sz="1000" b="1" kern="1200" dirty="0" smtClean="0">
                <a:solidFill>
                  <a:schemeClr val="tx1"/>
                </a:solidFill>
                <a:effectLst/>
                <a:latin typeface="+mn-lt"/>
                <a:ea typeface="+mn-ea"/>
                <a:cs typeface="+mn-cs"/>
              </a:rPr>
              <a:t>electrical fires</a:t>
            </a:r>
            <a:r>
              <a:rPr lang="en-GB" sz="1000" kern="1200" dirty="0" smtClean="0">
                <a:solidFill>
                  <a:schemeClr val="tx1"/>
                </a:solidFill>
                <a:effectLst/>
                <a:latin typeface="+mn-lt"/>
                <a:ea typeface="+mn-ea"/>
                <a:cs typeface="+mn-cs"/>
              </a:rPr>
              <a:t>, who brings items in? Gang sockets and extension cables, cables running across floors/under carpets; turning off after use/out of hours; vending machines, water coolers, portable AC, cable management under desks, heating/cooling common cause of fire;</a:t>
            </a:r>
            <a:r>
              <a:rPr lang="en-GB" sz="1000" kern="1200" baseline="0" dirty="0" smtClean="0">
                <a:solidFill>
                  <a:schemeClr val="tx1"/>
                </a:solidFill>
                <a:effectLst/>
                <a:latin typeface="+mn-lt"/>
                <a:ea typeface="+mn-ea"/>
                <a:cs typeface="+mn-cs"/>
              </a:rPr>
              <a:t> </a:t>
            </a:r>
          </a:p>
          <a:p>
            <a:pPr marL="685800" lvl="1" indent="-228600">
              <a:buFont typeface="Arial" panose="020B0604020202020204" pitchFamily="34" charset="0"/>
              <a:buChar char="•"/>
            </a:pPr>
            <a:r>
              <a:rPr lang="en-GB" sz="1000" b="1" kern="1200" dirty="0" smtClean="0">
                <a:solidFill>
                  <a:schemeClr val="tx1"/>
                </a:solidFill>
                <a:effectLst/>
                <a:latin typeface="+mn-lt"/>
                <a:ea typeface="+mn-ea"/>
                <a:cs typeface="+mn-cs"/>
              </a:rPr>
              <a:t>Catering</a:t>
            </a:r>
            <a:r>
              <a:rPr lang="en-GB" sz="1000" kern="1200" dirty="0" smtClean="0">
                <a:solidFill>
                  <a:schemeClr val="tx1"/>
                </a:solidFill>
                <a:effectLst/>
                <a:latin typeface="+mn-lt"/>
                <a:ea typeface="+mn-ea"/>
                <a:cs typeface="+mn-cs"/>
              </a:rPr>
              <a:t> – over-used oils have a lower ignition point; deep fat fires, ducts filled with fat (250um wet film test) – check along length via the access panels; cooker circuits may be overloaded or faulty; leaving cooking or toasters unattended; switching off hot plates and appliances so don’t come back on automatically; </a:t>
            </a:r>
          </a:p>
          <a:p>
            <a:pPr marL="685800" lvl="1" indent="-228600">
              <a:buFont typeface="Arial" panose="020B0604020202020204" pitchFamily="34" charset="0"/>
              <a:buChar char="•"/>
            </a:pPr>
            <a:r>
              <a:rPr lang="en-GB" sz="1000" b="1" kern="1200" dirty="0" smtClean="0">
                <a:solidFill>
                  <a:schemeClr val="tx1"/>
                </a:solidFill>
                <a:effectLst/>
                <a:latin typeface="+mn-lt"/>
                <a:ea typeface="+mn-ea"/>
                <a:cs typeface="+mn-cs"/>
              </a:rPr>
              <a:t>arson</a:t>
            </a:r>
            <a:r>
              <a:rPr lang="en-GB" sz="1000" kern="1200" dirty="0" smtClean="0">
                <a:solidFill>
                  <a:schemeClr val="tx1"/>
                </a:solidFill>
                <a:effectLst/>
                <a:latin typeface="+mn-lt"/>
                <a:ea typeface="+mn-ea"/>
                <a:cs typeface="+mn-cs"/>
              </a:rPr>
              <a:t>, securing LPG in locked cages, bins, skips close to building groups of 12-14 years olds hanging round; </a:t>
            </a:r>
            <a:r>
              <a:rPr lang="en-GB" sz="1000" u="sng" kern="1200" dirty="0" smtClean="0">
                <a:solidFill>
                  <a:schemeClr val="tx1"/>
                </a:solidFill>
                <a:effectLst/>
                <a:latin typeface="+mn-lt"/>
                <a:ea typeface="+mn-ea"/>
                <a:cs typeface="+mn-cs"/>
              </a:rPr>
              <a:t>is illicit smoking arson? YES, arson can be deliberate or reckles</a:t>
            </a:r>
            <a:r>
              <a:rPr lang="en-GB" sz="1000" kern="1200" dirty="0" smtClean="0">
                <a:solidFill>
                  <a:schemeClr val="tx1"/>
                </a:solidFill>
                <a:effectLst/>
                <a:latin typeface="+mn-lt"/>
                <a:ea typeface="+mn-ea"/>
                <a:cs typeface="+mn-cs"/>
              </a:rPr>
              <a:t>s, corporate manslaughter if cigarette stub bins not emptied and fire results; investigate doors wedged open (50% caused by disgruntled ex-employees, often Security Guards “hero fixation”), </a:t>
            </a:r>
            <a:r>
              <a:rPr lang="en-GB" sz="1000" u="sng" kern="1200" dirty="0" smtClean="0">
                <a:solidFill>
                  <a:schemeClr val="tx1"/>
                </a:solidFill>
                <a:effectLst/>
                <a:latin typeface="+mn-lt"/>
                <a:ea typeface="+mn-ea"/>
                <a:cs typeface="+mn-cs"/>
              </a:rPr>
              <a:t>key audits for sacked employees</a:t>
            </a:r>
            <a:r>
              <a:rPr lang="en-GB" sz="1000" kern="1200" dirty="0" smtClean="0">
                <a:solidFill>
                  <a:schemeClr val="tx1"/>
                </a:solidFill>
                <a:effectLst/>
                <a:latin typeface="+mn-lt"/>
                <a:ea typeface="+mn-ea"/>
                <a:cs typeface="+mn-cs"/>
              </a:rPr>
              <a:t> piles of combustibles, signs of forced entry, several seats of fire; empty buildings or floors – mothball them, secure them and monitor them. </a:t>
            </a:r>
          </a:p>
          <a:p>
            <a:pPr marL="685800" lvl="1" indent="-228600">
              <a:buFont typeface="Arial" panose="020B0604020202020204" pitchFamily="34" charset="0"/>
              <a:buChar char="•"/>
            </a:pPr>
            <a:r>
              <a:rPr lang="en-GB" sz="1000" b="1" kern="1200" dirty="0" smtClean="0">
                <a:solidFill>
                  <a:schemeClr val="tx1"/>
                </a:solidFill>
                <a:effectLst/>
                <a:latin typeface="+mn-lt"/>
                <a:ea typeface="+mn-ea"/>
                <a:cs typeface="+mn-cs"/>
              </a:rPr>
              <a:t>hot works </a:t>
            </a:r>
            <a:r>
              <a:rPr lang="en-GB" sz="1000" kern="1200" dirty="0" smtClean="0">
                <a:solidFill>
                  <a:schemeClr val="tx1"/>
                </a:solidFill>
                <a:effectLst/>
                <a:latin typeface="+mn-lt"/>
                <a:ea typeface="+mn-ea"/>
                <a:cs typeface="+mn-cs"/>
              </a:rPr>
              <a:t>how well are they controlled? RAMS and Permits, Fire watcher with two extinguishers? 10 M clearance for combustibles; conduction risks on metal beams or electrical cables (cutting through concrete slabs heating up cable caused the Munich Airport fire). Only isolating local detectors – number them before issuing them to contractors – count them in and out, check work at end of day. Inspect together at end of job (before they disappear off site). Thermal imaging camera. </a:t>
            </a:r>
            <a:r>
              <a:rPr lang="en-GB" sz="1000" u="sng" kern="1200" dirty="0" smtClean="0">
                <a:solidFill>
                  <a:schemeClr val="tx1"/>
                </a:solidFill>
                <a:effectLst/>
                <a:latin typeface="+mn-lt"/>
                <a:ea typeface="+mn-ea"/>
                <a:cs typeface="+mn-cs"/>
                <a:hlinkClick r:id="rId3"/>
              </a:rPr>
              <a:t>FLIR1 for iPhone</a:t>
            </a:r>
            <a:r>
              <a:rPr lang="en-GB" sz="1000" kern="1200" dirty="0" smtClean="0">
                <a:solidFill>
                  <a:schemeClr val="tx1"/>
                </a:solidFill>
                <a:effectLst/>
                <a:latin typeface="+mn-lt"/>
                <a:ea typeface="+mn-ea"/>
                <a:cs typeface="+mn-cs"/>
              </a:rPr>
              <a:t> or Android (£219).</a:t>
            </a:r>
          </a:p>
          <a:p>
            <a:pPr marL="228600" lvl="0" indent="-228600">
              <a:buFont typeface="+mj-lt"/>
              <a:buAutoNum type="arabicPeriod"/>
            </a:pPr>
            <a:r>
              <a:rPr lang="en-GB" sz="1000" kern="1200" dirty="0" smtClean="0">
                <a:solidFill>
                  <a:schemeClr val="tx1"/>
                </a:solidFill>
                <a:effectLst/>
                <a:latin typeface="+mn-lt"/>
                <a:ea typeface="+mn-ea"/>
                <a:cs typeface="+mn-cs"/>
              </a:rPr>
              <a:t>Less common causes of fires include candles, Christmas trees lights, cars . .  including basement garages – current building </a:t>
            </a:r>
            <a:r>
              <a:rPr lang="en-GB" sz="1000" kern="1200" dirty="0" err="1" smtClean="0">
                <a:solidFill>
                  <a:schemeClr val="tx1"/>
                </a:solidFill>
                <a:effectLst/>
                <a:latin typeface="+mn-lt"/>
                <a:ea typeface="+mn-ea"/>
                <a:cs typeface="+mn-cs"/>
              </a:rPr>
              <a:t>regs</a:t>
            </a:r>
            <a:r>
              <a:rPr lang="en-GB" sz="1000" kern="1200" dirty="0" smtClean="0">
                <a:solidFill>
                  <a:schemeClr val="tx1"/>
                </a:solidFill>
                <a:effectLst/>
                <a:latin typeface="+mn-lt"/>
                <a:ea typeface="+mn-ea"/>
                <a:cs typeface="+mn-cs"/>
              </a:rPr>
              <a:t> are based on old data for cars with much smaller petrol tanks, so current loading does not reflect current petrol tank sizes. There are no checks to see what condition cars are in when they enter basement </a:t>
            </a:r>
            <a:r>
              <a:rPr lang="en-GB" sz="1000" kern="1200" dirty="0" err="1" smtClean="0">
                <a:solidFill>
                  <a:schemeClr val="tx1"/>
                </a:solidFill>
                <a:effectLst/>
                <a:latin typeface="+mn-lt"/>
                <a:ea typeface="+mn-ea"/>
                <a:cs typeface="+mn-cs"/>
              </a:rPr>
              <a:t>carparks</a:t>
            </a:r>
            <a:r>
              <a:rPr lang="en-GB" sz="1000" kern="1200" dirty="0" smtClean="0">
                <a:solidFill>
                  <a:schemeClr val="tx1"/>
                </a:solidFill>
                <a:effectLst/>
                <a:latin typeface="+mn-lt"/>
                <a:ea typeface="+mn-ea"/>
                <a:cs typeface="+mn-cs"/>
              </a:rPr>
              <a:t>. Fires in confined spaces are extremely serious – car will give a 16MegaWatt fire (4 MW if </a:t>
            </a:r>
            <a:r>
              <a:rPr lang="en-GB" sz="1000" kern="1200" dirty="0" err="1" smtClean="0">
                <a:solidFill>
                  <a:schemeClr val="tx1"/>
                </a:solidFill>
                <a:effectLst/>
                <a:latin typeface="+mn-lt"/>
                <a:ea typeface="+mn-ea"/>
                <a:cs typeface="+mn-cs"/>
              </a:rPr>
              <a:t>sprinklered</a:t>
            </a:r>
            <a:r>
              <a:rPr lang="en-GB" sz="1000" kern="1200" dirty="0" smtClean="0">
                <a:solidFill>
                  <a:schemeClr val="tx1"/>
                </a:solidFill>
                <a:effectLst/>
                <a:latin typeface="+mn-lt"/>
                <a:ea typeface="+mn-ea"/>
                <a:cs typeface="+mn-cs"/>
              </a:rPr>
              <a:t>). Use Jet fans to remove smoke in basements otherwise almost impossible to see. HOARDING – particularly where there are mental health issues.  </a:t>
            </a:r>
          </a:p>
          <a:p>
            <a:pPr marL="228600" lvl="0" indent="-228600">
              <a:buFont typeface="+mj-lt"/>
              <a:buAutoNum type="arabicPeriod"/>
            </a:pPr>
            <a:r>
              <a:rPr lang="en-GB" sz="1000" kern="1200" dirty="0" smtClean="0">
                <a:solidFill>
                  <a:schemeClr val="tx1"/>
                </a:solidFill>
                <a:effectLst/>
                <a:latin typeface="+mn-lt"/>
                <a:ea typeface="+mn-ea"/>
                <a:cs typeface="+mn-cs"/>
              </a:rPr>
              <a:t>Tall buildings have specific unusual effects caused by their height – </a:t>
            </a:r>
            <a:r>
              <a:rPr lang="en-GB" sz="1000" b="1" kern="1200" dirty="0" smtClean="0">
                <a:solidFill>
                  <a:schemeClr val="tx1"/>
                </a:solidFill>
                <a:effectLst/>
                <a:latin typeface="+mn-lt"/>
                <a:ea typeface="+mn-ea"/>
                <a:cs typeface="+mn-cs"/>
              </a:rPr>
              <a:t>wind-driven fires </a:t>
            </a:r>
            <a:r>
              <a:rPr lang="en-GB" sz="1000" kern="1200" dirty="0" smtClean="0">
                <a:solidFill>
                  <a:schemeClr val="tx1"/>
                </a:solidFill>
                <a:effectLst/>
                <a:latin typeface="+mn-lt"/>
                <a:ea typeface="+mn-ea"/>
                <a:cs typeface="+mn-cs"/>
              </a:rPr>
              <a:t>stack effect, smoke rising up a stair well if door left open; even if vented at top, on a hot night, a reverse stack effect arises in stair well, where cold smoke rises initially but then sinks back into the stair well, rather than rising; wind-driven fires; balconies with peoples possessions.  AHUs, AC generally designed to turn off when an alarm is activated; but what happens to any forced ventilation in the stairwell?  They all need to be commissioned “in use” to check for unintended consequences and interface failures.</a:t>
            </a:r>
          </a:p>
          <a:p>
            <a:pPr marL="228600" indent="-228600">
              <a:buFont typeface="+mj-lt"/>
              <a:buAutoNum type="arabicPeriod"/>
            </a:pPr>
            <a:r>
              <a:rPr lang="en-GB" sz="1000" kern="1200" dirty="0" smtClean="0">
                <a:solidFill>
                  <a:schemeClr val="tx1"/>
                </a:solidFill>
                <a:effectLst/>
                <a:latin typeface="+mn-lt"/>
                <a:ea typeface="+mn-ea"/>
                <a:cs typeface="+mn-cs"/>
              </a:rPr>
              <a:t>More</a:t>
            </a:r>
            <a:r>
              <a:rPr lang="en-GB" sz="1000" kern="1200" baseline="0" dirty="0" smtClean="0">
                <a:solidFill>
                  <a:schemeClr val="tx1"/>
                </a:solidFill>
                <a:effectLst/>
                <a:latin typeface="+mn-lt"/>
                <a:ea typeface="+mn-ea"/>
                <a:cs typeface="+mn-cs"/>
              </a:rPr>
              <a:t> </a:t>
            </a:r>
            <a:r>
              <a:rPr lang="en-GB" sz="1000" kern="1200" baseline="0" dirty="0" smtClean="0">
                <a:solidFill>
                  <a:schemeClr val="tx1"/>
                </a:solidFill>
                <a:effectLst/>
                <a:latin typeface="+mn-lt"/>
                <a:ea typeface="+mn-ea"/>
                <a:cs typeface="+mn-cs"/>
              </a:rPr>
              <a:t>about compartments on next slide.</a:t>
            </a:r>
            <a:endParaRPr lang="en-GB" sz="1000" dirty="0"/>
          </a:p>
        </p:txBody>
      </p:sp>
      <p:sp>
        <p:nvSpPr>
          <p:cNvPr id="4" name="Slide Number Placeholder 3"/>
          <p:cNvSpPr>
            <a:spLocks noGrp="1"/>
          </p:cNvSpPr>
          <p:nvPr>
            <p:ph type="sldNum" sz="quarter" idx="10"/>
          </p:nvPr>
        </p:nvSpPr>
        <p:spPr/>
        <p:txBody>
          <a:bodyPr/>
          <a:lstStyle/>
          <a:p>
            <a:fld id="{C42E3AFC-CE7E-43EE-85BB-7A955F04AB84}" type="slidenum">
              <a:rPr lang="en-GB" smtClean="0"/>
              <a:t>5</a:t>
            </a:fld>
            <a:endParaRPr lang="en-GB"/>
          </a:p>
        </p:txBody>
      </p:sp>
    </p:spTree>
    <p:extLst>
      <p:ext uri="{BB962C8B-B14F-4D97-AF65-F5344CB8AC3E}">
        <p14:creationId xmlns:p14="http://schemas.microsoft.com/office/powerpoint/2010/main" val="34462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r>
              <a:rPr lang="en-GB" sz="1000" dirty="0" smtClean="0"/>
              <a:t>Self-explanatory – cheap PU</a:t>
            </a:r>
            <a:r>
              <a:rPr lang="en-GB" sz="1000" baseline="0" dirty="0" smtClean="0"/>
              <a:t> foam may be sufficient for some but not all applications; it’s a complex set of requirements, and a certificated expert will be able to advise, use the correct foam for the correct application.</a:t>
            </a:r>
          </a:p>
          <a:p>
            <a:endParaRPr lang="en-GB" sz="1000" baseline="0" dirty="0" smtClean="0"/>
          </a:p>
          <a:p>
            <a:pPr marL="228600" lvl="0" indent="-228600">
              <a:buFont typeface="+mj-lt"/>
              <a:buAutoNum type="arabicPeriod"/>
            </a:pPr>
            <a:r>
              <a:rPr lang="en-GB" sz="1000" kern="1200" dirty="0" smtClean="0">
                <a:solidFill>
                  <a:schemeClr val="tx1"/>
                </a:solidFill>
                <a:effectLst/>
                <a:latin typeface="+mn-lt"/>
                <a:ea typeface="+mn-ea"/>
                <a:cs typeface="+mn-cs"/>
              </a:rPr>
              <a:t>Does your fire risk assessment include checks of fire compartments? Are your compartments numbered so you can locate and check integrity after contractors have finished?</a:t>
            </a:r>
          </a:p>
          <a:p>
            <a:pPr marL="228600" lvl="0" indent="-228600">
              <a:buFont typeface="+mj-lt"/>
              <a:buAutoNum type="arabicPeriod"/>
            </a:pPr>
            <a:r>
              <a:rPr lang="en-GB" sz="1000" kern="1200" dirty="0" smtClean="0">
                <a:solidFill>
                  <a:schemeClr val="tx1"/>
                </a:solidFill>
                <a:effectLst/>
                <a:latin typeface="+mn-lt"/>
                <a:ea typeface="+mn-ea"/>
                <a:cs typeface="+mn-cs"/>
              </a:rPr>
              <a:t>Compartments are only as good as the glass in the window or door, or the fire-retardant foam. If the foam has been put to the wrong use, or is not of correct specification, or has not been used at all, or the glass breaks or the intumescent seals are missing damaged or the fire door is of poor quality . . window integrity fails at high temperatures. Fire can flash out or be sucked into buildings.  WINDOWS are left open when its hot weather . . .</a:t>
            </a:r>
          </a:p>
          <a:p>
            <a:pPr marL="228600" lvl="0" indent="-228600">
              <a:buFont typeface="+mj-lt"/>
              <a:buAutoNum type="arabicPeriod"/>
            </a:pPr>
            <a:r>
              <a:rPr lang="en-GB" sz="1000" kern="1200" dirty="0" smtClean="0">
                <a:solidFill>
                  <a:schemeClr val="tx1"/>
                </a:solidFill>
                <a:effectLst/>
                <a:latin typeface="+mn-lt"/>
                <a:ea typeface="+mn-ea"/>
                <a:cs typeface="+mn-cs"/>
              </a:rPr>
              <a:t>PU Foam – 4 hours on EN1366 but not if a thin coating; only designed for long, deep, narrow gaps.  Anyone who is installing a fire stopping must be certificated and use a certificated product.  “Fire Stop Selector” Third party inspections.  Contractor liability – include in contract. HILTE product selector, app, recording system, document management. Building </a:t>
            </a:r>
            <a:r>
              <a:rPr lang="en-GB" sz="1000" kern="1200" dirty="0" err="1" smtClean="0">
                <a:solidFill>
                  <a:schemeClr val="tx1"/>
                </a:solidFill>
                <a:effectLst/>
                <a:latin typeface="+mn-lt"/>
                <a:ea typeface="+mn-ea"/>
                <a:cs typeface="+mn-cs"/>
              </a:rPr>
              <a:t>Regs</a:t>
            </a:r>
            <a:r>
              <a:rPr lang="en-GB" sz="1000" kern="1200" dirty="0" smtClean="0">
                <a:solidFill>
                  <a:schemeClr val="tx1"/>
                </a:solidFill>
                <a:effectLst/>
                <a:latin typeface="+mn-lt"/>
                <a:ea typeface="+mn-ea"/>
                <a:cs typeface="+mn-cs"/>
              </a:rPr>
              <a:t> Part B: products must be tested and fit for purpose – tested for the particular use of the product.</a:t>
            </a:r>
          </a:p>
          <a:p>
            <a:pPr marL="228600" lvl="0" indent="-228600">
              <a:buFont typeface="+mj-lt"/>
              <a:buAutoNum type="arabicPeriod"/>
            </a:pPr>
            <a:r>
              <a:rPr lang="en-GB" sz="1000" kern="1200" dirty="0" smtClean="0">
                <a:solidFill>
                  <a:schemeClr val="tx1"/>
                </a:solidFill>
                <a:effectLst/>
                <a:latin typeface="+mn-lt"/>
                <a:ea typeface="+mn-ea"/>
                <a:cs typeface="+mn-cs"/>
              </a:rPr>
              <a:t>Where there are vertical penetrations, are intumescent collars fixed to the ceiling slab? Plastic pipes melt creating a huge compartment breach – require fire proof cement and crush collars.</a:t>
            </a:r>
          </a:p>
          <a:p>
            <a:pPr marL="228600" lvl="0" indent="-228600">
              <a:buFont typeface="+mj-lt"/>
              <a:buAutoNum type="arabicPeriod"/>
            </a:pPr>
            <a:r>
              <a:rPr lang="en-GB" sz="1000" kern="1200" dirty="0" smtClean="0">
                <a:solidFill>
                  <a:schemeClr val="tx1"/>
                </a:solidFill>
                <a:effectLst/>
                <a:latin typeface="+mn-lt"/>
                <a:ea typeface="+mn-ea"/>
                <a:cs typeface="+mn-cs"/>
              </a:rPr>
              <a:t>Excellent LABC guide to the use of PU foam (link at end)</a:t>
            </a:r>
          </a:p>
          <a:p>
            <a:endParaRPr lang="en-GB" sz="1000" dirty="0"/>
          </a:p>
        </p:txBody>
      </p:sp>
      <p:sp>
        <p:nvSpPr>
          <p:cNvPr id="4" name="Slide Number Placeholder 3"/>
          <p:cNvSpPr>
            <a:spLocks noGrp="1"/>
          </p:cNvSpPr>
          <p:nvPr>
            <p:ph type="sldNum" sz="quarter" idx="10"/>
          </p:nvPr>
        </p:nvSpPr>
        <p:spPr/>
        <p:txBody>
          <a:bodyPr/>
          <a:lstStyle/>
          <a:p>
            <a:fld id="{C2A57F30-F83B-47EB-B222-5F81DD048150}" type="slidenum">
              <a:rPr lang="en-GB" smtClean="0"/>
              <a:t>6</a:t>
            </a:fld>
            <a:endParaRPr lang="en-GB"/>
          </a:p>
        </p:txBody>
      </p:sp>
    </p:spTree>
    <p:extLst>
      <p:ext uri="{BB962C8B-B14F-4D97-AF65-F5344CB8AC3E}">
        <p14:creationId xmlns:p14="http://schemas.microsoft.com/office/powerpoint/2010/main" val="306651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pPr marL="228600" indent="-228600">
              <a:buFont typeface="+mj-lt"/>
              <a:buAutoNum type="arabicPeriod"/>
            </a:pPr>
            <a:r>
              <a:rPr lang="en-GB" sz="1000" dirty="0" smtClean="0"/>
              <a:t>Improper use of PU foam – a large hole penetrated</a:t>
            </a:r>
            <a:r>
              <a:rPr lang="en-GB" sz="1000" baseline="0" dirty="0" smtClean="0"/>
              <a:t> by a high voltage supply for a lift.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aseline="0" dirty="0" smtClean="0"/>
              <a:t>Good that a cable tray has been used, but the cables are held on with plastic cable ties which will quickly melt in a fire.</a:t>
            </a:r>
            <a:endParaRPr lang="en-GB" sz="1000" dirty="0" smtClean="0"/>
          </a:p>
          <a:p>
            <a:pPr marL="228600" indent="-228600">
              <a:buFont typeface="+mj-lt"/>
              <a:buAutoNum type="arabicPeriod"/>
            </a:pPr>
            <a:r>
              <a:rPr lang="en-GB" sz="1000" baseline="0" dirty="0" smtClean="0"/>
              <a:t>Only part of it has been fire-stopped with foam – there are still large holes (some of it around the newly installed fire-alarm system cabling as well as the data cables)</a:t>
            </a:r>
            <a:endParaRPr lang="en-GB" sz="1000" dirty="0"/>
          </a:p>
        </p:txBody>
      </p:sp>
      <p:sp>
        <p:nvSpPr>
          <p:cNvPr id="4" name="Slide Number Placeholder 3"/>
          <p:cNvSpPr>
            <a:spLocks noGrp="1"/>
          </p:cNvSpPr>
          <p:nvPr>
            <p:ph type="sldNum" sz="quarter" idx="10"/>
          </p:nvPr>
        </p:nvSpPr>
        <p:spPr/>
        <p:txBody>
          <a:bodyPr/>
          <a:lstStyle/>
          <a:p>
            <a:fld id="{C42E3AFC-CE7E-43EE-85BB-7A955F04AB84}" type="slidenum">
              <a:rPr lang="en-GB" smtClean="0"/>
              <a:t>7</a:t>
            </a:fld>
            <a:endParaRPr lang="en-GB"/>
          </a:p>
        </p:txBody>
      </p:sp>
    </p:spTree>
    <p:extLst>
      <p:ext uri="{BB962C8B-B14F-4D97-AF65-F5344CB8AC3E}">
        <p14:creationId xmlns:p14="http://schemas.microsoft.com/office/powerpoint/2010/main" val="297587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pPr marL="228600" lvl="0" indent="-228600">
              <a:buFont typeface="+mj-lt"/>
              <a:buAutoNum type="arabicPeriod"/>
            </a:pPr>
            <a:r>
              <a:rPr lang="en-GB" sz="1000" kern="1200" dirty="0" smtClean="0">
                <a:solidFill>
                  <a:schemeClr val="tx1"/>
                </a:solidFill>
                <a:effectLst/>
                <a:latin typeface="+mn-lt"/>
                <a:ea typeface="+mn-ea"/>
                <a:cs typeface="+mn-cs"/>
              </a:rPr>
              <a:t>If your </a:t>
            </a:r>
            <a:r>
              <a:rPr lang="en-GB" sz="1000" b="1" kern="1200" dirty="0" smtClean="0">
                <a:solidFill>
                  <a:schemeClr val="tx1"/>
                </a:solidFill>
                <a:effectLst/>
                <a:latin typeface="+mn-lt"/>
                <a:ea typeface="+mn-ea"/>
                <a:cs typeface="+mn-cs"/>
              </a:rPr>
              <a:t>addressable panel </a:t>
            </a:r>
            <a:r>
              <a:rPr lang="en-GB" sz="1000" kern="1200" dirty="0" smtClean="0">
                <a:solidFill>
                  <a:schemeClr val="tx1"/>
                </a:solidFill>
                <a:effectLst/>
                <a:latin typeface="+mn-lt"/>
                <a:ea typeface="+mn-ea"/>
                <a:cs typeface="+mn-cs"/>
              </a:rPr>
              <a:t>goes down, it’s a major business risk – tell your insurer immediately.</a:t>
            </a:r>
          </a:p>
          <a:p>
            <a:pPr marL="228600" lvl="0" indent="-228600">
              <a:buFont typeface="+mj-lt"/>
              <a:buAutoNum type="arabicPeriod"/>
            </a:pPr>
            <a:r>
              <a:rPr lang="en-GB" sz="1000" b="1" kern="1200" dirty="0" smtClean="0">
                <a:solidFill>
                  <a:schemeClr val="tx1"/>
                </a:solidFill>
                <a:effectLst/>
                <a:latin typeface="+mn-lt"/>
                <a:ea typeface="+mn-ea"/>
                <a:cs typeface="+mn-cs"/>
              </a:rPr>
              <a:t>Detectors</a:t>
            </a:r>
            <a:r>
              <a:rPr lang="en-GB" sz="1000" kern="1200" dirty="0" smtClean="0">
                <a:solidFill>
                  <a:schemeClr val="tx1"/>
                </a:solidFill>
                <a:effectLst/>
                <a:latin typeface="+mn-lt"/>
                <a:ea typeface="+mn-ea"/>
                <a:cs typeface="+mn-cs"/>
              </a:rPr>
              <a:t> in ceiling voids may not get tested as difficult for contractors to access.</a:t>
            </a:r>
          </a:p>
          <a:p>
            <a:pPr marL="228600" lvl="0" indent="-228600">
              <a:buFont typeface="+mj-lt"/>
              <a:buAutoNum type="arabicPeriod"/>
            </a:pPr>
            <a:r>
              <a:rPr lang="en-GB" sz="1000" b="1" kern="1200" dirty="0" smtClean="0">
                <a:solidFill>
                  <a:schemeClr val="tx1"/>
                </a:solidFill>
                <a:effectLst/>
                <a:latin typeface="+mn-lt"/>
                <a:ea typeface="+mn-ea"/>
                <a:cs typeface="+mn-cs"/>
              </a:rPr>
              <a:t>Is it really a false alarm </a:t>
            </a:r>
            <a:r>
              <a:rPr lang="en-GB" sz="1000" kern="1200" dirty="0" smtClean="0">
                <a:solidFill>
                  <a:schemeClr val="tx1"/>
                </a:solidFill>
                <a:effectLst/>
                <a:latin typeface="+mn-lt"/>
                <a:ea typeface="+mn-ea"/>
                <a:cs typeface="+mn-cs"/>
              </a:rPr>
              <a:t>(one detector sounds in a room where there is only one detector)?</a:t>
            </a:r>
          </a:p>
          <a:p>
            <a:pPr marL="228600" lvl="0" indent="-228600">
              <a:buFont typeface="+mj-lt"/>
              <a:buAutoNum type="arabicPeriod"/>
            </a:pPr>
            <a:r>
              <a:rPr lang="en-GB" sz="1000" b="1" kern="1200" dirty="0" smtClean="0">
                <a:solidFill>
                  <a:schemeClr val="tx1"/>
                </a:solidFill>
                <a:effectLst/>
                <a:latin typeface="+mn-lt"/>
                <a:ea typeface="+mn-ea"/>
                <a:cs typeface="+mn-cs"/>
              </a:rPr>
              <a:t>What should and shouldn’t alarm responders do? </a:t>
            </a:r>
            <a:r>
              <a:rPr lang="en-GB" sz="1000" kern="1200" dirty="0" smtClean="0">
                <a:solidFill>
                  <a:schemeClr val="tx1"/>
                </a:solidFill>
                <a:effectLst/>
                <a:latin typeface="+mn-lt"/>
                <a:ea typeface="+mn-ea"/>
                <a:cs typeface="+mn-cs"/>
              </a:rPr>
              <a:t>– must not go to the fire floor by lift – but two floors below and walk up; train responders to listen and smell and look for smoke and blackening, and to test doors and handles for heat, before opening them. Flashovers must be avoided at all costs.</a:t>
            </a:r>
          </a:p>
          <a:p>
            <a:pPr marL="228600" lvl="0" indent="-228600">
              <a:buFont typeface="+mj-lt"/>
              <a:buAutoNum type="arabicPeriod"/>
            </a:pPr>
            <a:r>
              <a:rPr lang="en-GB" sz="1000" b="1" kern="1200" dirty="0" smtClean="0">
                <a:solidFill>
                  <a:schemeClr val="tx1"/>
                </a:solidFill>
                <a:effectLst/>
                <a:latin typeface="+mn-lt"/>
                <a:ea typeface="+mn-ea"/>
                <a:cs typeface="+mn-cs"/>
              </a:rPr>
              <a:t>Are all your staff trained to sound the alarm?  </a:t>
            </a:r>
            <a:r>
              <a:rPr lang="en-GB" sz="1000" kern="1200" dirty="0" smtClean="0">
                <a:solidFill>
                  <a:schemeClr val="tx1"/>
                </a:solidFill>
                <a:effectLst/>
                <a:latin typeface="+mn-lt"/>
                <a:ea typeface="+mn-ea"/>
                <a:cs typeface="+mn-cs"/>
              </a:rPr>
              <a:t>Royal </a:t>
            </a:r>
            <a:r>
              <a:rPr lang="en-GB" sz="1000" kern="1200" dirty="0" err="1" smtClean="0">
                <a:solidFill>
                  <a:schemeClr val="tx1"/>
                </a:solidFill>
                <a:effectLst/>
                <a:latin typeface="+mn-lt"/>
                <a:ea typeface="+mn-ea"/>
                <a:cs typeface="+mn-cs"/>
              </a:rPr>
              <a:t>Jomtien</a:t>
            </a:r>
            <a:r>
              <a:rPr lang="en-GB" sz="1000" kern="1200" dirty="0" smtClean="0">
                <a:solidFill>
                  <a:schemeClr val="tx1"/>
                </a:solidFill>
                <a:effectLst/>
                <a:latin typeface="+mn-lt"/>
                <a:ea typeface="+mn-ea"/>
                <a:cs typeface="+mn-cs"/>
              </a:rPr>
              <a:t> Fire, Thailand – gas cylinder opened in error in ground floor coffee shop, but staff did not sound alarm as untrained.  100 died in the fire; fire exits were locked. Sprinklers were turned off.  The Automatic alarm was in fault. Nobody called the fire brigade. Ladders were too short when they did arrive.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kern="1200" dirty="0" smtClean="0">
                <a:solidFill>
                  <a:schemeClr val="tx1"/>
                </a:solidFill>
                <a:effectLst/>
                <a:latin typeface="+mn-lt"/>
                <a:ea typeface="+mn-ea"/>
                <a:cs typeface="+mn-cs"/>
              </a:rPr>
              <a:t>Personal Announcement Voice activated (PAVA) alarms </a:t>
            </a:r>
            <a:r>
              <a:rPr lang="en-GB" sz="1000" kern="1200" dirty="0" smtClean="0">
                <a:solidFill>
                  <a:schemeClr val="tx1"/>
                </a:solidFill>
                <a:effectLst/>
                <a:latin typeface="+mn-lt"/>
                <a:ea typeface="+mn-ea"/>
                <a:cs typeface="+mn-cs"/>
              </a:rPr>
              <a:t>- give clear instructions reduce reaction time very </a:t>
            </a:r>
            <a:r>
              <a:rPr lang="en-GB" sz="1000" kern="1200" dirty="0" smtClean="0">
                <a:solidFill>
                  <a:schemeClr val="tx1"/>
                </a:solidFill>
                <a:effectLst/>
                <a:latin typeface="+mn-lt"/>
                <a:ea typeface="+mn-ea"/>
                <a:cs typeface="+mn-cs"/>
              </a:rPr>
              <a:t>effectively</a:t>
            </a:r>
            <a:r>
              <a:rPr lang="en-GB" sz="1000" kern="1200" baseline="0" dirty="0" smtClean="0">
                <a:solidFill>
                  <a:schemeClr val="tx1"/>
                </a:solidFill>
                <a:effectLst/>
                <a:latin typeface="+mn-lt"/>
                <a:ea typeface="+mn-ea"/>
                <a:cs typeface="+mn-cs"/>
              </a:rPr>
              <a:t> – complex buildings.</a:t>
            </a:r>
            <a:endParaRPr lang="en-GB" sz="10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kern="1200" dirty="0" smtClean="0">
                <a:solidFill>
                  <a:schemeClr val="tx1"/>
                </a:solidFill>
                <a:effectLst/>
                <a:latin typeface="+mn-lt"/>
                <a:ea typeface="+mn-ea"/>
                <a:cs typeface="+mn-cs"/>
              </a:rPr>
              <a:t>Establish a degraded systems matrix </a:t>
            </a:r>
            <a:r>
              <a:rPr lang="en-GB" sz="1000" kern="1200" dirty="0" smtClean="0">
                <a:solidFill>
                  <a:schemeClr val="tx1"/>
                </a:solidFill>
                <a:effectLst/>
                <a:latin typeface="+mn-lt"/>
                <a:ea typeface="+mn-ea"/>
                <a:cs typeface="+mn-cs"/>
              </a:rPr>
              <a:t>– what to do if fire alarm panel fails – check with insurer what their requirement are; it might be to evacuate building, or stop all hot work; or if specific parts of your fire management system fail – eg emergency lights not working, only allow occupation during daylight hours.</a:t>
            </a:r>
          </a:p>
          <a:p>
            <a:pPr marL="228600" indent="-228600">
              <a:buFont typeface="+mj-lt"/>
              <a:buAutoNum type="arabicPeriod"/>
            </a:pPr>
            <a:endParaRPr lang="en-GB" sz="1000" dirty="0"/>
          </a:p>
        </p:txBody>
      </p:sp>
      <p:sp>
        <p:nvSpPr>
          <p:cNvPr id="4" name="Slide Number Placeholder 3"/>
          <p:cNvSpPr>
            <a:spLocks noGrp="1"/>
          </p:cNvSpPr>
          <p:nvPr>
            <p:ph type="sldNum" sz="quarter" idx="10"/>
          </p:nvPr>
        </p:nvSpPr>
        <p:spPr/>
        <p:txBody>
          <a:bodyPr/>
          <a:lstStyle/>
          <a:p>
            <a:fld id="{C42E3AFC-CE7E-43EE-85BB-7A955F04AB84}" type="slidenum">
              <a:rPr lang="en-GB" smtClean="0"/>
              <a:t>8</a:t>
            </a:fld>
            <a:endParaRPr lang="en-GB"/>
          </a:p>
        </p:txBody>
      </p:sp>
    </p:spTree>
    <p:extLst>
      <p:ext uri="{BB962C8B-B14F-4D97-AF65-F5344CB8AC3E}">
        <p14:creationId xmlns:p14="http://schemas.microsoft.com/office/powerpoint/2010/main" val="1588977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233488"/>
            <a:ext cx="4445000" cy="3333750"/>
          </a:xfrm>
        </p:spPr>
      </p:sp>
      <p:sp>
        <p:nvSpPr>
          <p:cNvPr id="3" name="Notes Placeholder 2"/>
          <p:cNvSpPr>
            <a:spLocks noGrp="1"/>
          </p:cNvSpPr>
          <p:nvPr>
            <p:ph type="body" idx="1"/>
          </p:nvPr>
        </p:nvSpPr>
        <p:spPr/>
        <p:txBody>
          <a:bodyPr/>
          <a:lstStyle/>
          <a:p>
            <a:pPr marL="228600" lvl="0" indent="-228600">
              <a:buFont typeface="+mj-lt"/>
              <a:buAutoNum type="arabicPeriod"/>
            </a:pPr>
            <a:r>
              <a:rPr lang="en-GB" sz="1000" b="1" kern="1200" dirty="0" smtClean="0">
                <a:solidFill>
                  <a:schemeClr val="tx1"/>
                </a:solidFill>
                <a:effectLst/>
                <a:latin typeface="+mn-lt"/>
                <a:ea typeface="+mn-ea"/>
                <a:cs typeface="+mn-cs"/>
              </a:rPr>
              <a:t>Are your Means of Escape properly constructed</a:t>
            </a:r>
            <a:r>
              <a:rPr lang="en-GB" sz="1000" kern="1200" dirty="0" smtClean="0">
                <a:solidFill>
                  <a:schemeClr val="tx1"/>
                </a:solidFill>
                <a:effectLst/>
                <a:latin typeface="+mn-lt"/>
                <a:ea typeface="+mn-ea"/>
                <a:cs typeface="+mn-cs"/>
              </a:rPr>
              <a:t>? Is it really a fire door? Has there been a refurbishment to a lower standard? Is the ceiling fire resisting? If there is a suspended ceiling, what’s going on above? What’s hidden is not inspected.</a:t>
            </a:r>
          </a:p>
          <a:p>
            <a:pPr marL="228600" lvl="0" indent="-228600">
              <a:buFont typeface="+mj-lt"/>
              <a:buAutoNum type="arabicPeriod"/>
            </a:pPr>
            <a:r>
              <a:rPr lang="en-GB" sz="1000" b="1" kern="1200" dirty="0" smtClean="0">
                <a:solidFill>
                  <a:schemeClr val="tx1"/>
                </a:solidFill>
                <a:effectLst/>
                <a:latin typeface="+mn-lt"/>
                <a:ea typeface="+mn-ea"/>
                <a:cs typeface="+mn-cs"/>
              </a:rPr>
              <a:t>Where is your smoke really going to go? </a:t>
            </a:r>
            <a:r>
              <a:rPr lang="en-GB" sz="1000" kern="1200" dirty="0" smtClean="0">
                <a:solidFill>
                  <a:schemeClr val="tx1"/>
                </a:solidFill>
                <a:effectLst/>
                <a:latin typeface="+mn-lt"/>
                <a:ea typeface="+mn-ea"/>
                <a:cs typeface="+mn-cs"/>
              </a:rPr>
              <a:t>Hot smoke test of your premises before occupation?</a:t>
            </a:r>
          </a:p>
          <a:p>
            <a:pPr marL="228600" lvl="0" indent="-228600">
              <a:buFont typeface="+mj-lt"/>
              <a:buAutoNum type="arabicPeriod"/>
            </a:pPr>
            <a:r>
              <a:rPr lang="en-GB" sz="1000" b="1" kern="1200" dirty="0" smtClean="0">
                <a:solidFill>
                  <a:schemeClr val="tx1"/>
                </a:solidFill>
                <a:effectLst/>
                <a:latin typeface="+mn-lt"/>
                <a:ea typeface="+mn-ea"/>
                <a:cs typeface="+mn-cs"/>
              </a:rPr>
              <a:t>Composite panels – legacy risk as may be hidden</a:t>
            </a:r>
            <a:r>
              <a:rPr lang="en-GB" sz="1000" kern="1200" dirty="0" smtClean="0">
                <a:solidFill>
                  <a:schemeClr val="tx1"/>
                </a:solidFill>
                <a:effectLst/>
                <a:latin typeface="+mn-lt"/>
                <a:ea typeface="+mn-ea"/>
                <a:cs typeface="+mn-cs"/>
              </a:rPr>
              <a:t> – good thermal insulation but full of styrene, may be in floors, walls or ceilings; rapid growth of fire, fumes, flashover, and floating burning styrene starts fresh fires. Facades: How are thermal floor panels fixed to façade? If the gap between the slab and façade is not properly filled with </a:t>
            </a:r>
            <a:r>
              <a:rPr lang="en-GB" sz="1000" kern="1200" dirty="0" err="1" smtClean="0">
                <a:solidFill>
                  <a:schemeClr val="tx1"/>
                </a:solidFill>
                <a:effectLst/>
                <a:latin typeface="+mn-lt"/>
                <a:ea typeface="+mn-ea"/>
                <a:cs typeface="+mn-cs"/>
              </a:rPr>
              <a:t>rockwool</a:t>
            </a:r>
            <a:r>
              <a:rPr lang="en-GB" sz="1000" kern="1200" dirty="0" smtClean="0">
                <a:solidFill>
                  <a:schemeClr val="tx1"/>
                </a:solidFill>
                <a:effectLst/>
                <a:latin typeface="+mn-lt"/>
                <a:ea typeface="+mn-ea"/>
                <a:cs typeface="+mn-cs"/>
              </a:rPr>
              <a:t>, fire will spread up the inside and outside of the façade. (</a:t>
            </a:r>
            <a:r>
              <a:rPr lang="en-GB" sz="1000" kern="1200" dirty="0" err="1" smtClean="0">
                <a:solidFill>
                  <a:schemeClr val="tx1"/>
                </a:solidFill>
                <a:effectLst/>
                <a:latin typeface="+mn-lt"/>
                <a:ea typeface="+mn-ea"/>
                <a:cs typeface="+mn-cs"/>
              </a:rPr>
              <a:t>Burj</a:t>
            </a:r>
            <a:r>
              <a:rPr lang="en-GB" sz="1000" kern="1200" dirty="0" smtClean="0">
                <a:solidFill>
                  <a:schemeClr val="tx1"/>
                </a:solidFill>
                <a:effectLst/>
                <a:latin typeface="+mn-lt"/>
                <a:ea typeface="+mn-ea"/>
                <a:cs typeface="+mn-cs"/>
              </a:rPr>
              <a:t> </a:t>
            </a:r>
            <a:r>
              <a:rPr lang="en-GB" sz="1000" kern="1200" dirty="0" err="1" smtClean="0">
                <a:solidFill>
                  <a:schemeClr val="tx1"/>
                </a:solidFill>
                <a:effectLst/>
                <a:latin typeface="+mn-lt"/>
                <a:ea typeface="+mn-ea"/>
                <a:cs typeface="+mn-cs"/>
              </a:rPr>
              <a:t>Khalifer</a:t>
            </a:r>
            <a:r>
              <a:rPr lang="en-GB" sz="1000" kern="1200" dirty="0" smtClean="0">
                <a:solidFill>
                  <a:schemeClr val="tx1"/>
                </a:solidFill>
                <a:effectLst/>
                <a:latin typeface="+mn-lt"/>
                <a:ea typeface="+mn-ea"/>
                <a:cs typeface="+mn-cs"/>
              </a:rPr>
              <a:t>, Dubai, 141 storeys). </a:t>
            </a:r>
          </a:p>
          <a:p>
            <a:pPr marL="228600" lvl="0" indent="-228600">
              <a:buFont typeface="+mj-lt"/>
              <a:buAutoNum type="arabicPeriod"/>
            </a:pPr>
            <a:r>
              <a:rPr lang="en-GB" sz="1000" b="1" kern="1200" dirty="0" smtClean="0">
                <a:solidFill>
                  <a:schemeClr val="tx1"/>
                </a:solidFill>
                <a:effectLst/>
                <a:latin typeface="+mn-lt"/>
                <a:ea typeface="+mn-ea"/>
                <a:cs typeface="+mn-cs"/>
              </a:rPr>
              <a:t>Ensure your fire wardens are trained to manage evacuations </a:t>
            </a:r>
            <a:r>
              <a:rPr lang="en-GB" sz="1000" kern="1200" dirty="0" smtClean="0">
                <a:solidFill>
                  <a:schemeClr val="tx1"/>
                </a:solidFill>
                <a:effectLst/>
                <a:latin typeface="+mn-lt"/>
                <a:ea typeface="+mn-ea"/>
                <a:cs typeface="+mn-cs"/>
              </a:rPr>
              <a:t>- .</a:t>
            </a:r>
          </a:p>
          <a:p>
            <a:pPr marL="228600" lvl="0" indent="-228600">
              <a:buFont typeface="+mj-lt"/>
              <a:buAutoNum type="arabicPeriod"/>
            </a:pPr>
            <a:r>
              <a:rPr lang="en-GB" sz="1000" b="1" kern="1200" dirty="0" smtClean="0">
                <a:solidFill>
                  <a:schemeClr val="tx1"/>
                </a:solidFill>
                <a:effectLst/>
                <a:latin typeface="+mn-lt"/>
                <a:ea typeface="+mn-ea"/>
                <a:cs typeface="+mn-cs"/>
              </a:rPr>
              <a:t>Disabled egress </a:t>
            </a:r>
            <a:r>
              <a:rPr lang="en-GB" sz="1000" kern="1200" dirty="0" smtClean="0">
                <a:solidFill>
                  <a:schemeClr val="tx1"/>
                </a:solidFill>
                <a:effectLst/>
                <a:latin typeface="+mn-lt"/>
                <a:ea typeface="+mn-ea"/>
                <a:cs typeface="+mn-cs"/>
              </a:rPr>
              <a:t>– obvious temporary or permanent disability, hidden disabilities – heart, asthma, hearing, poor sight.  PEEPs; your responsibility to get people out, not the Brigade. What plans and training do you have in place?</a:t>
            </a:r>
          </a:p>
          <a:p>
            <a:pPr marL="228600" lvl="0" indent="-228600">
              <a:buFont typeface="+mj-lt"/>
              <a:buAutoNum type="arabicPeriod"/>
            </a:pPr>
            <a:r>
              <a:rPr lang="en-GB" sz="1000" b="1" kern="1200" dirty="0" smtClean="0">
                <a:solidFill>
                  <a:schemeClr val="tx1"/>
                </a:solidFill>
                <a:effectLst/>
                <a:latin typeface="+mn-lt"/>
                <a:ea typeface="+mn-ea"/>
                <a:cs typeface="+mn-cs"/>
              </a:rPr>
              <a:t>Misconceptions about human behaviour in fires </a:t>
            </a:r>
            <a:r>
              <a:rPr lang="en-GB" sz="1000" kern="1200" dirty="0" smtClean="0">
                <a:solidFill>
                  <a:schemeClr val="tx1"/>
                </a:solidFill>
                <a:effectLst/>
                <a:latin typeface="+mn-lt"/>
                <a:ea typeface="+mn-ea"/>
                <a:cs typeface="+mn-cs"/>
              </a:rPr>
              <a:t>– habituated exit choice behaviour; main routes congested, hampering fire brigade, reaction time to alarm if source of alarm cannot be seen- pre-movement period filled with other activities such as: seeking the cause, warning others, collecting pets and belongs, re-entering buildings to collect possessions/children. People don’t always see the fire evacuation signs; illuminated ones are best in a smoky atmosphere or if the lights have failed.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kern="1200" dirty="0" smtClean="0">
                <a:solidFill>
                  <a:schemeClr val="tx1"/>
                </a:solidFill>
                <a:effectLst/>
                <a:latin typeface="+mn-lt"/>
                <a:ea typeface="+mn-ea"/>
                <a:cs typeface="+mn-cs"/>
              </a:rPr>
              <a:t>Different types of evacuation policy</a:t>
            </a:r>
            <a:r>
              <a:rPr lang="en-GB" sz="1000" b="0" kern="1200" baseline="0" dirty="0" smtClean="0">
                <a:solidFill>
                  <a:schemeClr val="tx1"/>
                </a:solidFill>
                <a:effectLst/>
                <a:latin typeface="+mn-lt"/>
                <a:ea typeface="+mn-ea"/>
                <a:cs typeface="+mn-cs"/>
              </a:rPr>
              <a:t> but </a:t>
            </a:r>
            <a:r>
              <a:rPr lang="en-GB" sz="1000" b="1" kern="1200" dirty="0" smtClean="0">
                <a:solidFill>
                  <a:schemeClr val="tx1"/>
                </a:solidFill>
                <a:effectLst/>
                <a:latin typeface="+mn-lt"/>
                <a:ea typeface="+mn-ea"/>
                <a:cs typeface="+mn-cs"/>
              </a:rPr>
              <a:t>your evacuation policy is always likely to fail</a:t>
            </a:r>
            <a:r>
              <a:rPr lang="en-GB" sz="1000" b="1" kern="1200" baseline="0" dirty="0" smtClean="0">
                <a:solidFill>
                  <a:schemeClr val="tx1"/>
                </a:solidFill>
                <a:effectLst/>
                <a:latin typeface="+mn-lt"/>
                <a:ea typeface="+mn-ea"/>
                <a:cs typeface="+mn-cs"/>
              </a:rPr>
              <a:t> whether </a:t>
            </a:r>
            <a:r>
              <a:rPr lang="en-GB" sz="1000" kern="1200" dirty="0" smtClean="0">
                <a:solidFill>
                  <a:schemeClr val="tx1"/>
                </a:solidFill>
                <a:effectLst/>
                <a:latin typeface="+mn-lt"/>
                <a:ea typeface="+mn-ea"/>
                <a:cs typeface="+mn-cs"/>
              </a:rPr>
              <a:t>simultaneous, stay put (if designed with compartments for this purpose as in sleeping accommodation), or phased – a combination (preferred for multi-occupancy types with business and accommodation to reduce business down time).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kern="1200" dirty="0" smtClean="0">
                <a:solidFill>
                  <a:schemeClr val="tx1"/>
                </a:solidFill>
                <a:effectLst/>
                <a:latin typeface="+mn-lt"/>
                <a:ea typeface="+mn-ea"/>
                <a:cs typeface="+mn-cs"/>
              </a:rPr>
              <a:t>Is a stay put evacuation policy appropriate for tall buildings if the fire compartment is breached or is breached because windows are open? Or if the building is covered in cladding. Or fake cladding; or the wrong specification cladding for the height of the building. In any case, people will IGNORE stay put policies – either because they don’t know about them or don’t trust them.</a:t>
            </a:r>
            <a:r>
              <a:rPr lang="en-GB" sz="1000" b="1" kern="1200" dirty="0" smtClean="0">
                <a:solidFill>
                  <a:schemeClr val="tx1"/>
                </a:solidFill>
                <a:effectLst/>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kern="1200" dirty="0" smtClean="0">
                <a:solidFill>
                  <a:schemeClr val="tx1"/>
                </a:solidFill>
                <a:effectLst/>
                <a:latin typeface="+mn-lt"/>
                <a:ea typeface="+mn-ea"/>
                <a:cs typeface="+mn-cs"/>
              </a:rPr>
              <a:t>Where is your fire assembly point? </a:t>
            </a:r>
            <a:r>
              <a:rPr lang="en-GB" sz="1000" kern="1200" dirty="0" smtClean="0">
                <a:solidFill>
                  <a:schemeClr val="tx1"/>
                </a:solidFill>
                <a:effectLst/>
                <a:latin typeface="+mn-lt"/>
                <a:ea typeface="+mn-ea"/>
                <a:cs typeface="+mn-cs"/>
              </a:rPr>
              <a:t>Guidance is assembly point must be 1.5x height of building away, not always achievable in cityscape.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kern="1200" dirty="0" smtClean="0">
                <a:solidFill>
                  <a:schemeClr val="tx1"/>
                </a:solidFill>
                <a:effectLst/>
                <a:latin typeface="+mn-lt"/>
                <a:ea typeface="+mn-ea"/>
                <a:cs typeface="+mn-cs"/>
              </a:rPr>
              <a:t>Will assembled people hinder the Brigade’s access? Is dispersal a better policy? </a:t>
            </a:r>
          </a:p>
          <a:p>
            <a:pPr marL="228600" indent="-228600">
              <a:buFont typeface="+mj-lt"/>
              <a:buAutoNum type="arabicPeriod"/>
            </a:pPr>
            <a:r>
              <a:rPr lang="en-GB" sz="1000" kern="1200" dirty="0" smtClean="0">
                <a:solidFill>
                  <a:schemeClr val="tx1"/>
                </a:solidFill>
                <a:effectLst/>
                <a:latin typeface="+mn-lt"/>
                <a:ea typeface="+mn-ea"/>
                <a:cs typeface="+mn-cs"/>
              </a:rPr>
              <a:t>Tall buildings should ideally have more than one staircase and/or horizontal compartments (</a:t>
            </a:r>
            <a:r>
              <a:rPr lang="en-GB" sz="1000" kern="1200" dirty="0" err="1" smtClean="0">
                <a:solidFill>
                  <a:schemeClr val="tx1"/>
                </a:solidFill>
                <a:effectLst/>
                <a:latin typeface="+mn-lt"/>
                <a:ea typeface="+mn-ea"/>
                <a:cs typeface="+mn-cs"/>
              </a:rPr>
              <a:t>skylobbies</a:t>
            </a:r>
            <a:r>
              <a:rPr lang="en-GB" sz="1000" kern="1200" dirty="0" smtClean="0">
                <a:solidFill>
                  <a:schemeClr val="tx1"/>
                </a:solidFill>
                <a:effectLst/>
                <a:latin typeface="+mn-lt"/>
                <a:ea typeface="+mn-ea"/>
                <a:cs typeface="+mn-cs"/>
              </a:rPr>
              <a:t>) to allow for phased evacuation. But business pressure – the need to rent out or use every square inch often precludes this.</a:t>
            </a:r>
            <a:endParaRPr lang="en-GB" sz="1000" dirty="0"/>
          </a:p>
        </p:txBody>
      </p:sp>
      <p:sp>
        <p:nvSpPr>
          <p:cNvPr id="4" name="Slide Number Placeholder 3"/>
          <p:cNvSpPr>
            <a:spLocks noGrp="1"/>
          </p:cNvSpPr>
          <p:nvPr>
            <p:ph type="sldNum" sz="quarter" idx="10"/>
          </p:nvPr>
        </p:nvSpPr>
        <p:spPr/>
        <p:txBody>
          <a:bodyPr/>
          <a:lstStyle/>
          <a:p>
            <a:fld id="{C42E3AFC-CE7E-43EE-85BB-7A955F04AB84}" type="slidenum">
              <a:rPr lang="en-GB" smtClean="0"/>
              <a:t>10</a:t>
            </a:fld>
            <a:endParaRPr lang="en-GB"/>
          </a:p>
        </p:txBody>
      </p:sp>
    </p:spTree>
    <p:extLst>
      <p:ext uri="{BB962C8B-B14F-4D97-AF65-F5344CB8AC3E}">
        <p14:creationId xmlns:p14="http://schemas.microsoft.com/office/powerpoint/2010/main" val="203843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3690C8-860A-4B45-9FA6-030C3D6311EE}" type="datetime1">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CC6EC-087D-4F3E-8399-1B828517F093}" type="slidenum">
              <a:rPr lang="en-GB" smtClean="0"/>
              <a:t>‹#›</a:t>
            </a:fld>
            <a:endParaRPr lang="en-GB"/>
          </a:p>
        </p:txBody>
      </p:sp>
    </p:spTree>
    <p:extLst>
      <p:ext uri="{BB962C8B-B14F-4D97-AF65-F5344CB8AC3E}">
        <p14:creationId xmlns:p14="http://schemas.microsoft.com/office/powerpoint/2010/main" val="46386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2CB37-2083-4ED5-8B5F-2517B6B8C127}" type="datetime1">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CC6EC-087D-4F3E-8399-1B828517F093}" type="slidenum">
              <a:rPr lang="en-GB" smtClean="0"/>
              <a:t>‹#›</a:t>
            </a:fld>
            <a:endParaRPr lang="en-GB"/>
          </a:p>
        </p:txBody>
      </p:sp>
    </p:spTree>
    <p:extLst>
      <p:ext uri="{BB962C8B-B14F-4D97-AF65-F5344CB8AC3E}">
        <p14:creationId xmlns:p14="http://schemas.microsoft.com/office/powerpoint/2010/main" val="50962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DA71E-6A77-4EE2-A680-F0EC0F259599}" type="datetime1">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CC6EC-087D-4F3E-8399-1B828517F093}" type="slidenum">
              <a:rPr lang="en-GB" smtClean="0"/>
              <a:t>‹#›</a:t>
            </a:fld>
            <a:endParaRPr lang="en-GB"/>
          </a:p>
        </p:txBody>
      </p:sp>
    </p:spTree>
    <p:extLst>
      <p:ext uri="{BB962C8B-B14F-4D97-AF65-F5344CB8AC3E}">
        <p14:creationId xmlns:p14="http://schemas.microsoft.com/office/powerpoint/2010/main" val="4117725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53389D-9141-492A-A1B2-AA97A05449CD}" type="datetime1">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CC6EC-087D-4F3E-8399-1B828517F093}" type="slidenum">
              <a:rPr lang="en-GB" smtClean="0"/>
              <a:t>‹#›</a:t>
            </a:fld>
            <a:endParaRPr lang="en-GB"/>
          </a:p>
        </p:txBody>
      </p:sp>
    </p:spTree>
    <p:extLst>
      <p:ext uri="{BB962C8B-B14F-4D97-AF65-F5344CB8AC3E}">
        <p14:creationId xmlns:p14="http://schemas.microsoft.com/office/powerpoint/2010/main" val="5158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361C7-C569-45D7-97F5-BC8DC80F2DC5}" type="datetime1">
              <a:rPr lang="en-GB" smtClean="0"/>
              <a:t>18/10/2017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CC6EC-087D-4F3E-8399-1B828517F093}" type="slidenum">
              <a:rPr lang="en-GB" smtClean="0"/>
              <a:t>‹#›</a:t>
            </a:fld>
            <a:endParaRPr lang="en-GB"/>
          </a:p>
        </p:txBody>
      </p:sp>
    </p:spTree>
    <p:extLst>
      <p:ext uri="{BB962C8B-B14F-4D97-AF65-F5344CB8AC3E}">
        <p14:creationId xmlns:p14="http://schemas.microsoft.com/office/powerpoint/2010/main" val="87231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1541BF-D0CB-402E-AC6E-3F56765ACEEC}" type="datetime1">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ACC6EC-087D-4F3E-8399-1B828517F093}" type="slidenum">
              <a:rPr lang="en-GB" smtClean="0"/>
              <a:t>‹#›</a:t>
            </a:fld>
            <a:endParaRPr lang="en-GB"/>
          </a:p>
        </p:txBody>
      </p:sp>
    </p:spTree>
    <p:extLst>
      <p:ext uri="{BB962C8B-B14F-4D97-AF65-F5344CB8AC3E}">
        <p14:creationId xmlns:p14="http://schemas.microsoft.com/office/powerpoint/2010/main" val="73713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012463-D4F9-4F64-B4AE-0966942EA7C1}" type="datetime1">
              <a:rPr lang="en-GB" smtClean="0"/>
              <a:t>18/10/2017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ACC6EC-087D-4F3E-8399-1B828517F093}" type="slidenum">
              <a:rPr lang="en-GB" smtClean="0"/>
              <a:t>‹#›</a:t>
            </a:fld>
            <a:endParaRPr lang="en-GB"/>
          </a:p>
        </p:txBody>
      </p:sp>
    </p:spTree>
    <p:extLst>
      <p:ext uri="{BB962C8B-B14F-4D97-AF65-F5344CB8AC3E}">
        <p14:creationId xmlns:p14="http://schemas.microsoft.com/office/powerpoint/2010/main" val="321094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EF1D73-E812-4528-98E6-C96A74F33BFB}" type="datetime1">
              <a:rPr lang="en-GB" smtClean="0"/>
              <a:t>18/10/2017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ACC6EC-087D-4F3E-8399-1B828517F093}" type="slidenum">
              <a:rPr lang="en-GB" smtClean="0"/>
              <a:t>‹#›</a:t>
            </a:fld>
            <a:endParaRPr lang="en-GB"/>
          </a:p>
        </p:txBody>
      </p:sp>
    </p:spTree>
    <p:extLst>
      <p:ext uri="{BB962C8B-B14F-4D97-AF65-F5344CB8AC3E}">
        <p14:creationId xmlns:p14="http://schemas.microsoft.com/office/powerpoint/2010/main" val="381463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C6DAA-70C5-4B04-A552-5528F51A0597}" type="datetime1">
              <a:rPr lang="en-GB" smtClean="0"/>
              <a:t>18/10/2017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ACC6EC-087D-4F3E-8399-1B828517F093}" type="slidenum">
              <a:rPr lang="en-GB" smtClean="0"/>
              <a:t>‹#›</a:t>
            </a:fld>
            <a:endParaRPr lang="en-GB"/>
          </a:p>
        </p:txBody>
      </p:sp>
    </p:spTree>
    <p:extLst>
      <p:ext uri="{BB962C8B-B14F-4D97-AF65-F5344CB8AC3E}">
        <p14:creationId xmlns:p14="http://schemas.microsoft.com/office/powerpoint/2010/main" val="361025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EF7C-52B6-4019-AADE-4292B6E3210E}" type="datetime1">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ACC6EC-087D-4F3E-8399-1B828517F093}" type="slidenum">
              <a:rPr lang="en-GB" smtClean="0"/>
              <a:t>‹#›</a:t>
            </a:fld>
            <a:endParaRPr lang="en-GB"/>
          </a:p>
        </p:txBody>
      </p:sp>
    </p:spTree>
    <p:extLst>
      <p:ext uri="{BB962C8B-B14F-4D97-AF65-F5344CB8AC3E}">
        <p14:creationId xmlns:p14="http://schemas.microsoft.com/office/powerpoint/2010/main" val="295648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3D9D9-3642-4297-A2AC-A70007D3B189}" type="datetime1">
              <a:rPr lang="en-GB" smtClean="0"/>
              <a:t>18/10/2017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ACC6EC-087D-4F3E-8399-1B828517F093}" type="slidenum">
              <a:rPr lang="en-GB" smtClean="0"/>
              <a:t>‹#›</a:t>
            </a:fld>
            <a:endParaRPr lang="en-GB"/>
          </a:p>
        </p:txBody>
      </p:sp>
    </p:spTree>
    <p:extLst>
      <p:ext uri="{BB962C8B-B14F-4D97-AF65-F5344CB8AC3E}">
        <p14:creationId xmlns:p14="http://schemas.microsoft.com/office/powerpoint/2010/main" val="147140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1B7D2-4A0D-4AFE-B2B4-D324B1009C85}" type="datetime1">
              <a:rPr lang="en-GB" smtClean="0"/>
              <a:t>18/10/2017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CC6EC-087D-4F3E-8399-1B828517F093}" type="slidenum">
              <a:rPr lang="en-GB" smtClean="0"/>
              <a:t>‹#›</a:t>
            </a:fld>
            <a:endParaRPr lang="en-GB"/>
          </a:p>
        </p:txBody>
      </p:sp>
    </p:spTree>
    <p:extLst>
      <p:ext uri="{BB962C8B-B14F-4D97-AF65-F5344CB8AC3E}">
        <p14:creationId xmlns:p14="http://schemas.microsoft.com/office/powerpoint/2010/main" val="2245828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istek.co.uk/?gclid=EAIaIQobChMIo56fwsX11gIVxZ3tCh10zQB1EAAYAiAAEgKIZvD_Bw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voltimum.co.uk/articles/amendment-3-bs-7671-tackles-cable" TargetMode="External"/><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ungardas.com/en-GB/resources/articles/disruption-planning-business-continuity-disaster-recover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hyperlink" Target="http://www.mistek.co.uk/?gclid=EAIaIQobChMIo56fwsX11gIVxZ3tCh10zQB1EAAYAiAAEgKIZvD_BwE" TargetMode="External"/><Relationship Id="rId3" Type="http://schemas.openxmlformats.org/officeDocument/2006/relationships/hyperlink" Target="https://www.designingbuildings.co.uk/wiki/High-rise_building" TargetMode="External"/><Relationship Id="rId7" Type="http://schemas.openxmlformats.org/officeDocument/2006/relationships/hyperlink" Target="https://nationwidefiresprinklers.co.uk/wp-content/uploads/2017/08/BAFSA-Water-Mist.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allerdale.gov.uk/downloads/labcpd0715_techg_firefoam_0.pdf" TargetMode="External"/><Relationship Id="rId5" Type="http://schemas.openxmlformats.org/officeDocument/2006/relationships/hyperlink" Target="https://youtu.be/djB4dmfHhQk" TargetMode="External"/><Relationship Id="rId4" Type="http://schemas.openxmlformats.org/officeDocument/2006/relationships/hyperlink" Target="https://www.hilti.co.uk/firestop-and-fire-protection-systems/firestop-foams/r26040#documents-video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may contain: sky and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42" y="150471"/>
            <a:ext cx="8729997" cy="6547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29939" y="1956406"/>
            <a:ext cx="6858000" cy="719648"/>
          </a:xfrm>
        </p:spPr>
        <p:txBody>
          <a:bodyPr>
            <a:normAutofit fontScale="90000"/>
          </a:bodyPr>
          <a:lstStyle/>
          <a:p>
            <a:r>
              <a:rPr lang="en-GB" b="1" dirty="0" smtClean="0">
                <a:solidFill>
                  <a:schemeClr val="bg1"/>
                </a:solidFill>
              </a:rPr>
              <a:t>[Tall building] </a:t>
            </a:r>
            <a:r>
              <a:rPr lang="en-GB" b="1" dirty="0" smtClean="0">
                <a:solidFill>
                  <a:schemeClr val="bg1"/>
                </a:solidFill>
              </a:rPr>
              <a:t/>
            </a:r>
            <a:br>
              <a:rPr lang="en-GB" b="1" dirty="0" smtClean="0">
                <a:solidFill>
                  <a:schemeClr val="bg1"/>
                </a:solidFill>
              </a:rPr>
            </a:br>
            <a:r>
              <a:rPr lang="en-GB" b="1" dirty="0" smtClean="0">
                <a:solidFill>
                  <a:schemeClr val="bg1"/>
                </a:solidFill>
              </a:rPr>
              <a:t>fire </a:t>
            </a:r>
            <a:r>
              <a:rPr lang="en-GB" b="1" dirty="0" smtClean="0">
                <a:solidFill>
                  <a:schemeClr val="bg1"/>
                </a:solidFill>
              </a:rPr>
              <a:t>safety</a:t>
            </a:r>
            <a:endParaRPr lang="en-GB" b="1" dirty="0">
              <a:solidFill>
                <a:schemeClr val="bg1"/>
              </a:solidFill>
            </a:endParaRPr>
          </a:p>
        </p:txBody>
      </p:sp>
      <p:sp>
        <p:nvSpPr>
          <p:cNvPr id="3" name="Subtitle 2"/>
          <p:cNvSpPr>
            <a:spLocks noGrp="1"/>
          </p:cNvSpPr>
          <p:nvPr>
            <p:ph type="subTitle" idx="1"/>
          </p:nvPr>
        </p:nvSpPr>
        <p:spPr>
          <a:xfrm>
            <a:off x="2667552" y="3275635"/>
            <a:ext cx="3582777" cy="1868692"/>
          </a:xfrm>
        </p:spPr>
        <p:txBody>
          <a:bodyPr>
            <a:normAutofit/>
          </a:bodyPr>
          <a:lstStyle/>
          <a:p>
            <a:r>
              <a:rPr lang="en-GB" sz="3600" b="1" dirty="0" smtClean="0">
                <a:solidFill>
                  <a:schemeClr val="bg1"/>
                </a:solidFill>
              </a:rPr>
              <a:t>Julia Cotton</a:t>
            </a:r>
          </a:p>
          <a:p>
            <a:r>
              <a:rPr lang="en-GB" sz="2000" dirty="0">
                <a:solidFill>
                  <a:schemeClr val="bg1"/>
                </a:solidFill>
              </a:rPr>
              <a:t>Lead Safety Auditor</a:t>
            </a:r>
          </a:p>
          <a:p>
            <a:r>
              <a:rPr lang="en-GB" sz="2000" dirty="0">
                <a:solidFill>
                  <a:schemeClr val="bg1"/>
                </a:solidFill>
              </a:rPr>
              <a:t>Imperial College London</a:t>
            </a:r>
          </a:p>
        </p:txBody>
      </p:sp>
    </p:spTree>
    <p:extLst>
      <p:ext uri="{BB962C8B-B14F-4D97-AF65-F5344CB8AC3E}">
        <p14:creationId xmlns:p14="http://schemas.microsoft.com/office/powerpoint/2010/main" val="50438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9257"/>
            <a:ext cx="7886700" cy="690563"/>
          </a:xfrm>
        </p:spPr>
        <p:txBody>
          <a:bodyPr>
            <a:normAutofit/>
          </a:bodyPr>
          <a:lstStyle/>
          <a:p>
            <a:r>
              <a:rPr lang="en-GB" sz="3000" b="1" dirty="0">
                <a:solidFill>
                  <a:srgbClr val="0070C0"/>
                </a:solidFill>
              </a:rPr>
              <a:t>3 Means of Escape – false assurance?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86898" y="542979"/>
            <a:ext cx="2425085" cy="1818815"/>
          </a:xfrm>
          <a:prstGeom prst="rect">
            <a:avLst/>
          </a:prstGeom>
        </p:spPr>
      </p:pic>
      <p:sp>
        <p:nvSpPr>
          <p:cNvPr id="3" name="Content Placeholder 2"/>
          <p:cNvSpPr>
            <a:spLocks noGrp="1"/>
          </p:cNvSpPr>
          <p:nvPr>
            <p:ph idx="1"/>
          </p:nvPr>
        </p:nvSpPr>
        <p:spPr>
          <a:xfrm>
            <a:off x="628650" y="1131095"/>
            <a:ext cx="7886700" cy="5385452"/>
          </a:xfrm>
        </p:spPr>
        <p:txBody>
          <a:bodyPr>
            <a:normAutofit fontScale="85000" lnSpcReduction="10000"/>
          </a:bodyPr>
          <a:lstStyle/>
          <a:p>
            <a:pPr marL="385763" indent="-385763">
              <a:buFont typeface="+mj-lt"/>
              <a:buAutoNum type="arabicPeriod"/>
            </a:pPr>
            <a:r>
              <a:rPr lang="en-GB" dirty="0" smtClean="0"/>
              <a:t>Is it really a fire door?</a:t>
            </a:r>
            <a:endParaRPr lang="en-GB" dirty="0"/>
          </a:p>
          <a:p>
            <a:pPr marL="385763" indent="-385763">
              <a:buFont typeface="+mj-lt"/>
              <a:buAutoNum type="arabicPeriod"/>
            </a:pPr>
            <a:r>
              <a:rPr lang="en-GB" dirty="0" smtClean="0"/>
              <a:t>Refurbishment to lower standard, suspended ceiling . . .</a:t>
            </a:r>
          </a:p>
          <a:p>
            <a:pPr marL="385763" indent="-385763">
              <a:buFont typeface="+mj-lt"/>
              <a:buAutoNum type="arabicPeriod"/>
            </a:pPr>
            <a:r>
              <a:rPr lang="en-GB" dirty="0" smtClean="0"/>
              <a:t>Where is your smoke really going to go? Hot smoke testing will tell you</a:t>
            </a:r>
          </a:p>
          <a:p>
            <a:pPr marL="385763" indent="-385763">
              <a:buFont typeface="+mj-lt"/>
              <a:buAutoNum type="arabicPeriod"/>
            </a:pPr>
            <a:r>
              <a:rPr lang="en-GB" dirty="0" smtClean="0"/>
              <a:t>Cladding, composite insulated panels – hidden legacy risk? </a:t>
            </a:r>
          </a:p>
          <a:p>
            <a:pPr marL="385763" indent="-385763">
              <a:buFont typeface="+mj-lt"/>
              <a:buAutoNum type="arabicPeriod"/>
            </a:pPr>
            <a:r>
              <a:rPr lang="en-GB" dirty="0" smtClean="0"/>
              <a:t>Are your fire wardens trained to manage evacuation?</a:t>
            </a:r>
          </a:p>
          <a:p>
            <a:pPr marL="385763" indent="-385763">
              <a:buFont typeface="+mj-lt"/>
              <a:buAutoNum type="arabicPeriod"/>
            </a:pPr>
            <a:r>
              <a:rPr lang="en-GB" dirty="0" smtClean="0"/>
              <a:t>Who/how are you going to evacuate disabled persons? </a:t>
            </a:r>
            <a:endParaRPr lang="en-GB" dirty="0"/>
          </a:p>
          <a:p>
            <a:pPr marL="385763" indent="-385763">
              <a:buFont typeface="+mj-lt"/>
              <a:buAutoNum type="arabicPeriod"/>
            </a:pPr>
            <a:r>
              <a:rPr lang="en-GB" dirty="0" smtClean="0"/>
              <a:t>Human behaviour – ignore fire, habituated, re-entry</a:t>
            </a:r>
          </a:p>
          <a:p>
            <a:pPr marL="385763" indent="-385763">
              <a:buFont typeface="+mj-lt"/>
              <a:buAutoNum type="arabicPeriod"/>
            </a:pPr>
            <a:r>
              <a:rPr lang="en-GB" dirty="0" smtClean="0"/>
              <a:t>Evacuation policy may fail – stay put, simultaneous or phased – social media . . . . </a:t>
            </a:r>
          </a:p>
          <a:p>
            <a:pPr marL="385763" indent="-385763">
              <a:buFont typeface="+mj-lt"/>
              <a:buAutoNum type="arabicPeriod"/>
            </a:pPr>
            <a:r>
              <a:rPr lang="en-GB" dirty="0" smtClean="0"/>
              <a:t>Does your assembly point compromise Brigade access or is it too close (1.5x building height – not always possible in built up area)</a:t>
            </a:r>
          </a:p>
          <a:p>
            <a:pPr marL="385763" indent="-385763">
              <a:buFont typeface="+mj-lt"/>
              <a:buAutoNum type="arabicPeriod"/>
            </a:pPr>
            <a:r>
              <a:rPr lang="en-GB" dirty="0" smtClean="0"/>
              <a:t>Dispersal policy more appropriate?</a:t>
            </a:r>
            <a:endParaRPr lang="en-GB" dirty="0"/>
          </a:p>
        </p:txBody>
      </p:sp>
      <p:sp>
        <p:nvSpPr>
          <p:cNvPr id="5" name="Slide Number Placeholder 4"/>
          <p:cNvSpPr>
            <a:spLocks noGrp="1"/>
          </p:cNvSpPr>
          <p:nvPr>
            <p:ph type="sldNum" sz="quarter" idx="12"/>
          </p:nvPr>
        </p:nvSpPr>
        <p:spPr/>
        <p:txBody>
          <a:bodyPr/>
          <a:lstStyle/>
          <a:p>
            <a:fld id="{26ACC6EC-087D-4F3E-8399-1B828517F093}" type="slidenum">
              <a:rPr lang="en-GB" smtClean="0"/>
              <a:t>10</a:t>
            </a:fld>
            <a:endParaRPr lang="en-GB"/>
          </a:p>
        </p:txBody>
      </p:sp>
    </p:spTree>
    <p:extLst>
      <p:ext uri="{BB962C8B-B14F-4D97-AF65-F5344CB8AC3E}">
        <p14:creationId xmlns:p14="http://schemas.microsoft.com/office/powerpoint/2010/main" val="2636500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14512"/>
          </a:xfrm>
        </p:spPr>
        <p:txBody>
          <a:bodyPr/>
          <a:lstStyle/>
          <a:p>
            <a:r>
              <a:rPr lang="en-GB" b="1" dirty="0" smtClean="0">
                <a:solidFill>
                  <a:srgbClr val="0070C0"/>
                </a:solidFill>
              </a:rPr>
              <a:t>4 Containment</a:t>
            </a:r>
            <a:endParaRPr lang="en-GB" b="1" dirty="0">
              <a:solidFill>
                <a:srgbClr val="0070C0"/>
              </a:solidFill>
            </a:endParaRPr>
          </a:p>
        </p:txBody>
      </p:sp>
      <p:sp>
        <p:nvSpPr>
          <p:cNvPr id="3" name="Content Placeholder 2"/>
          <p:cNvSpPr>
            <a:spLocks noGrp="1"/>
          </p:cNvSpPr>
          <p:nvPr>
            <p:ph idx="1"/>
          </p:nvPr>
        </p:nvSpPr>
        <p:spPr>
          <a:xfrm>
            <a:off x="628650" y="1179639"/>
            <a:ext cx="8202834" cy="5176712"/>
          </a:xfrm>
        </p:spPr>
        <p:txBody>
          <a:bodyPr>
            <a:normAutofit fontScale="92500" lnSpcReduction="10000"/>
          </a:bodyPr>
          <a:lstStyle/>
          <a:p>
            <a:pPr marL="385763" indent="-385763">
              <a:buFont typeface="+mj-lt"/>
              <a:buAutoNum type="arabicPeriod"/>
            </a:pPr>
            <a:r>
              <a:rPr lang="en-GB" dirty="0" smtClean="0"/>
              <a:t>Fire loves vertical surfaces and corners – inside / out regardless of height </a:t>
            </a:r>
          </a:p>
          <a:p>
            <a:pPr marL="385763" indent="-385763">
              <a:buFont typeface="+mj-lt"/>
              <a:buAutoNum type="arabicPeriod"/>
            </a:pPr>
            <a:r>
              <a:rPr lang="en-GB" dirty="0" smtClean="0"/>
              <a:t>Rolling black smoke – high energy, full of carbon, flash over</a:t>
            </a:r>
          </a:p>
          <a:p>
            <a:pPr marL="385763" indent="-385763">
              <a:buFont typeface="+mj-lt"/>
              <a:buAutoNum type="arabicPeriod"/>
            </a:pPr>
            <a:r>
              <a:rPr lang="en-GB" dirty="0" smtClean="0"/>
              <a:t>Ceiling vents let smoke out – help prevent flash over</a:t>
            </a:r>
          </a:p>
          <a:p>
            <a:pPr marL="385763" indent="-385763">
              <a:buFont typeface="+mj-lt"/>
              <a:buAutoNum type="arabicPeriod"/>
            </a:pPr>
            <a:r>
              <a:rPr lang="en-GB" dirty="0" smtClean="0"/>
              <a:t>Sprinklers damp fires down –domestic or commercial</a:t>
            </a:r>
          </a:p>
          <a:p>
            <a:pPr marL="385763" indent="-385763">
              <a:buFont typeface="+mj-lt"/>
              <a:buAutoNum type="arabicPeriod"/>
            </a:pPr>
            <a:r>
              <a:rPr lang="en-GB" dirty="0" smtClean="0"/>
              <a:t>Retrofit portable </a:t>
            </a:r>
            <a:r>
              <a:rPr lang="en-GB" u="sng" dirty="0" smtClean="0"/>
              <a:t>mist sprinklers</a:t>
            </a:r>
            <a:r>
              <a:rPr lang="en-GB" dirty="0" smtClean="0"/>
              <a:t> for £2K (kitchens)*</a:t>
            </a:r>
          </a:p>
          <a:p>
            <a:pPr marL="385763" indent="-385763">
              <a:buFont typeface="+mj-lt"/>
              <a:buAutoNum type="arabicPeriod"/>
            </a:pPr>
            <a:r>
              <a:rPr lang="en-GB" dirty="0" smtClean="0"/>
              <a:t>Sprinklers - good idea in ceiling voids</a:t>
            </a:r>
          </a:p>
          <a:p>
            <a:pPr marL="385763" indent="-385763">
              <a:buFont typeface="+mj-lt"/>
              <a:buAutoNum type="arabicPeriod"/>
            </a:pPr>
            <a:r>
              <a:rPr lang="en-GB" dirty="0" smtClean="0"/>
              <a:t>Sprinklers - not too high or water evaporates</a:t>
            </a:r>
          </a:p>
          <a:p>
            <a:pPr marL="385763" indent="-385763">
              <a:buFont typeface="+mj-lt"/>
              <a:buAutoNum type="arabicPeriod"/>
            </a:pPr>
            <a:r>
              <a:rPr lang="en-GB" dirty="0" smtClean="0"/>
              <a:t>Review sprinkler strategy if hazards or layout changes</a:t>
            </a:r>
          </a:p>
          <a:p>
            <a:pPr marL="385763" indent="-385763">
              <a:buFont typeface="+mj-lt"/>
              <a:buAutoNum type="arabicPeriod"/>
            </a:pPr>
            <a:r>
              <a:rPr lang="en-GB" dirty="0" smtClean="0"/>
              <a:t>If sprinkler system fails, inform insurer </a:t>
            </a:r>
            <a:r>
              <a:rPr lang="en-GB" u="sng" dirty="0" smtClean="0"/>
              <a:t>immediately</a:t>
            </a:r>
          </a:p>
          <a:p>
            <a:pPr marL="385763" indent="-385763">
              <a:buFont typeface="+mj-lt"/>
              <a:buAutoNum type="arabicPeriod"/>
            </a:pPr>
            <a:r>
              <a:rPr lang="en-GB" dirty="0" smtClean="0"/>
              <a:t>Only one sprinkler activates, not all</a:t>
            </a:r>
          </a:p>
        </p:txBody>
      </p:sp>
      <p:sp>
        <p:nvSpPr>
          <p:cNvPr id="5" name="Slide Number Placeholder 4"/>
          <p:cNvSpPr>
            <a:spLocks noGrp="1"/>
          </p:cNvSpPr>
          <p:nvPr>
            <p:ph type="sldNum" sz="quarter" idx="12"/>
          </p:nvPr>
        </p:nvSpPr>
        <p:spPr/>
        <p:txBody>
          <a:bodyPr/>
          <a:lstStyle/>
          <a:p>
            <a:fld id="{26ACC6EC-087D-4F3E-8399-1B828517F093}" type="slidenum">
              <a:rPr lang="en-GB" smtClean="0"/>
              <a:t>11</a:t>
            </a:fld>
            <a:endParaRPr lang="en-GB" dirty="0"/>
          </a:p>
        </p:txBody>
      </p:sp>
      <p:sp>
        <p:nvSpPr>
          <p:cNvPr id="4" name="Rectangle 3"/>
          <p:cNvSpPr/>
          <p:nvPr/>
        </p:nvSpPr>
        <p:spPr>
          <a:xfrm>
            <a:off x="714737" y="6283036"/>
            <a:ext cx="4572000" cy="219291"/>
          </a:xfrm>
          <a:prstGeom prst="rect">
            <a:avLst/>
          </a:prstGeom>
        </p:spPr>
        <p:txBody>
          <a:bodyPr>
            <a:spAutoFit/>
          </a:bodyPr>
          <a:lstStyle/>
          <a:p>
            <a:r>
              <a:rPr lang="en-GB" sz="825" dirty="0">
                <a:hlinkClick r:id="rId3"/>
              </a:rPr>
              <a:t>http://www.mistek.co.uk/?gclid=EAIaIQobChMIo56fwsX11gIVxZ3tCh10zQB1EAAYAiAAEgKIZvD_BwE</a:t>
            </a:r>
            <a:r>
              <a:rPr lang="en-GB" sz="825" dirty="0"/>
              <a:t>  *</a:t>
            </a:r>
          </a:p>
        </p:txBody>
      </p:sp>
    </p:spTree>
    <p:extLst>
      <p:ext uri="{BB962C8B-B14F-4D97-AF65-F5344CB8AC3E}">
        <p14:creationId xmlns:p14="http://schemas.microsoft.com/office/powerpoint/2010/main" val="3870827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30297"/>
          </a:xfrm>
        </p:spPr>
        <p:txBody>
          <a:bodyPr>
            <a:normAutofit fontScale="90000"/>
          </a:bodyPr>
          <a:lstStyle/>
          <a:p>
            <a:r>
              <a:rPr lang="en-GB" b="1" dirty="0" smtClean="0">
                <a:solidFill>
                  <a:srgbClr val="0070C0"/>
                </a:solidFill>
              </a:rPr>
              <a:t>5 Fire fighting</a:t>
            </a:r>
            <a:endParaRPr lang="en-GB" b="1" dirty="0">
              <a:solidFill>
                <a:srgbClr val="0070C0"/>
              </a:solidFill>
            </a:endParaRPr>
          </a:p>
        </p:txBody>
      </p:sp>
      <p:sp>
        <p:nvSpPr>
          <p:cNvPr id="3" name="Content Placeholder 2"/>
          <p:cNvSpPr>
            <a:spLocks noGrp="1"/>
          </p:cNvSpPr>
          <p:nvPr>
            <p:ph idx="1"/>
          </p:nvPr>
        </p:nvSpPr>
        <p:spPr>
          <a:xfrm>
            <a:off x="496678" y="1250066"/>
            <a:ext cx="8256134" cy="5471410"/>
          </a:xfrm>
        </p:spPr>
        <p:txBody>
          <a:bodyPr>
            <a:normAutofit fontScale="92500" lnSpcReduction="10000"/>
          </a:bodyPr>
          <a:lstStyle/>
          <a:p>
            <a:pPr marL="385763" indent="-385763">
              <a:buFont typeface="+mj-lt"/>
              <a:buAutoNum type="arabicPeriod"/>
            </a:pPr>
            <a:r>
              <a:rPr lang="en-GB" dirty="0" smtClean="0"/>
              <a:t>Annual wet riser test for flow [not pressure]</a:t>
            </a:r>
          </a:p>
          <a:p>
            <a:pPr marL="385763" indent="-385763">
              <a:buFont typeface="+mj-lt"/>
              <a:buAutoNum type="arabicPeriod"/>
            </a:pPr>
            <a:r>
              <a:rPr lang="en-GB" dirty="0" smtClean="0"/>
              <a:t>Way-finding signage for fire fighters - level indicator/plan per floor</a:t>
            </a:r>
          </a:p>
          <a:p>
            <a:pPr marL="385763" indent="-385763">
              <a:buFont typeface="+mj-lt"/>
              <a:buAutoNum type="arabicPeriod"/>
            </a:pPr>
            <a:r>
              <a:rPr lang="en-GB" dirty="0" smtClean="0"/>
              <a:t>Staff </a:t>
            </a:r>
            <a:r>
              <a:rPr lang="en-GB" dirty="0" smtClean="0"/>
              <a:t>trained to use extinguishers</a:t>
            </a:r>
          </a:p>
          <a:p>
            <a:pPr marL="385763" indent="-385763">
              <a:buFont typeface="+mj-lt"/>
              <a:buAutoNum type="arabicPeriod"/>
            </a:pPr>
            <a:r>
              <a:rPr lang="en-GB" dirty="0" smtClean="0"/>
              <a:t>Know where your isolations are</a:t>
            </a:r>
          </a:p>
          <a:p>
            <a:pPr marL="385763" indent="-385763">
              <a:buFont typeface="+mj-lt"/>
              <a:buAutoNum type="arabicPeriod"/>
            </a:pPr>
            <a:r>
              <a:rPr lang="en-GB" dirty="0" smtClean="0"/>
              <a:t>Clear access for the Fire Brigade vehicles</a:t>
            </a:r>
          </a:p>
          <a:p>
            <a:pPr marL="385763" indent="-385763">
              <a:buFont typeface="+mj-lt"/>
              <a:buAutoNum type="arabicPeriod"/>
            </a:pPr>
            <a:r>
              <a:rPr lang="en-GB" dirty="0" smtClean="0"/>
              <a:t>Daily checks on accessibility of fire hydrants </a:t>
            </a:r>
          </a:p>
          <a:p>
            <a:pPr marL="385763" indent="-385763">
              <a:buFont typeface="+mj-lt"/>
              <a:buAutoNum type="arabicPeriod"/>
            </a:pPr>
            <a:r>
              <a:rPr lang="en-GB" dirty="0" smtClean="0"/>
              <a:t>Familiarisation visit from Brigade – up to date floor plans</a:t>
            </a:r>
          </a:p>
          <a:p>
            <a:pPr marL="385763" indent="-385763">
              <a:buFont typeface="+mj-lt"/>
              <a:buAutoNum type="arabicPeriod"/>
            </a:pPr>
            <a:r>
              <a:rPr lang="en-GB" dirty="0" smtClean="0"/>
              <a:t>Competent person to meet Brigade if called out</a:t>
            </a:r>
          </a:p>
          <a:p>
            <a:pPr marL="385763" indent="-385763">
              <a:buFont typeface="+mj-lt"/>
              <a:buAutoNum type="arabicPeriod"/>
            </a:pPr>
            <a:r>
              <a:rPr lang="en-GB" dirty="0" smtClean="0"/>
              <a:t>Stairwell </a:t>
            </a:r>
            <a:r>
              <a:rPr lang="en-GB" dirty="0" smtClean="0"/>
              <a:t>lobbies big enough </a:t>
            </a:r>
            <a:r>
              <a:rPr lang="en-GB" dirty="0" smtClean="0"/>
              <a:t>for Brigade to establish bridgehead in tall buildings</a:t>
            </a:r>
            <a:endParaRPr lang="en-GB" dirty="0" smtClean="0"/>
          </a:p>
          <a:p>
            <a:pPr marL="385763" indent="-385763">
              <a:buFont typeface="+mj-lt"/>
              <a:buAutoNum type="arabicPeriod"/>
            </a:pPr>
            <a:r>
              <a:rPr lang="en-GB" dirty="0" smtClean="0"/>
              <a:t>Electrical </a:t>
            </a:r>
            <a:r>
              <a:rPr lang="en-GB" dirty="0"/>
              <a:t>cables </a:t>
            </a:r>
            <a:r>
              <a:rPr lang="en-GB" dirty="0" smtClean="0"/>
              <a:t>held in </a:t>
            </a:r>
            <a:r>
              <a:rPr lang="en-GB" dirty="0"/>
              <a:t>trays with metal cable ties</a:t>
            </a:r>
          </a:p>
          <a:p>
            <a:pPr marL="385763" indent="-385763">
              <a:buFont typeface="+mj-lt"/>
              <a:buAutoNum type="arabicPeriod"/>
            </a:pPr>
            <a:endParaRPr lang="en-GB" dirty="0" smtClean="0"/>
          </a:p>
          <a:p>
            <a:pPr marL="0" indent="0">
              <a:buNone/>
            </a:pPr>
            <a:endParaRPr lang="en-GB" dirty="0"/>
          </a:p>
        </p:txBody>
      </p:sp>
      <p:sp>
        <p:nvSpPr>
          <p:cNvPr id="5" name="Slide Number Placeholder 4"/>
          <p:cNvSpPr>
            <a:spLocks noGrp="1"/>
          </p:cNvSpPr>
          <p:nvPr>
            <p:ph type="sldNum" sz="quarter" idx="12"/>
          </p:nvPr>
        </p:nvSpPr>
        <p:spPr/>
        <p:txBody>
          <a:bodyPr/>
          <a:lstStyle/>
          <a:p>
            <a:fld id="{26ACC6EC-087D-4F3E-8399-1B828517F093}" type="slidenum">
              <a:rPr lang="en-GB" smtClean="0"/>
              <a:t>12</a:t>
            </a:fld>
            <a:endParaRPr lang="en-GB"/>
          </a:p>
        </p:txBody>
      </p:sp>
    </p:spTree>
    <p:extLst>
      <p:ext uri="{BB962C8B-B14F-4D97-AF65-F5344CB8AC3E}">
        <p14:creationId xmlns:p14="http://schemas.microsoft.com/office/powerpoint/2010/main" val="1503777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82" y="257337"/>
            <a:ext cx="8442285" cy="483394"/>
          </a:xfrm>
        </p:spPr>
        <p:txBody>
          <a:bodyPr>
            <a:normAutofit fontScale="90000"/>
          </a:bodyPr>
          <a:lstStyle/>
          <a:p>
            <a:r>
              <a:rPr lang="en-GB" b="1" dirty="0" smtClean="0">
                <a:solidFill>
                  <a:srgbClr val="0070C0"/>
                </a:solidFill>
              </a:rPr>
              <a:t>Unsecured cables melt and trap firemen</a:t>
            </a:r>
            <a:endParaRPr lang="en-GB" b="1" dirty="0">
              <a:solidFill>
                <a:srgbClr val="0070C0"/>
              </a:solidFill>
            </a:endParaRPr>
          </a:p>
        </p:txBody>
      </p:sp>
      <p:sp>
        <p:nvSpPr>
          <p:cNvPr id="3" name="Content Placeholder 2"/>
          <p:cNvSpPr>
            <a:spLocks noGrp="1"/>
          </p:cNvSpPr>
          <p:nvPr>
            <p:ph idx="1"/>
          </p:nvPr>
        </p:nvSpPr>
        <p:spPr>
          <a:xfrm>
            <a:off x="540605" y="837487"/>
            <a:ext cx="5341144" cy="295275"/>
          </a:xfrm>
        </p:spPr>
        <p:txBody>
          <a:bodyPr>
            <a:normAutofit fontScale="62500" lnSpcReduction="20000"/>
          </a:bodyPr>
          <a:lstStyle/>
          <a:p>
            <a:pPr marL="0" indent="0">
              <a:buNone/>
            </a:pPr>
            <a:r>
              <a:rPr lang="en-GB" dirty="0" smtClean="0"/>
              <a:t>Shirley Towers fire 2010 – changed BS 7671</a:t>
            </a:r>
            <a:endParaRPr lang="en-GB" dirty="0"/>
          </a:p>
        </p:txBody>
      </p:sp>
      <p:sp>
        <p:nvSpPr>
          <p:cNvPr id="4" name="Footer Placeholder 3"/>
          <p:cNvSpPr>
            <a:spLocks noGrp="1"/>
          </p:cNvSpPr>
          <p:nvPr>
            <p:ph type="ftr" sz="quarter" idx="11"/>
          </p:nvPr>
        </p:nvSpPr>
        <p:spPr>
          <a:xfrm>
            <a:off x="4468415" y="6128958"/>
            <a:ext cx="3979069" cy="273844"/>
          </a:xfrm>
        </p:spPr>
        <p:txBody>
          <a:bodyPr/>
          <a:lstStyle/>
          <a:p>
            <a:r>
              <a:rPr lang="en-GB" dirty="0" smtClean="0">
                <a:hlinkClick r:id="rId3"/>
              </a:rPr>
              <a:t>https://www.voltimum.co.uk/articles/amendment-3-bs-7671-tackles-cable</a:t>
            </a:r>
            <a:r>
              <a:rPr lang="en-GB" dirty="0" smtClean="0"/>
              <a:t> </a:t>
            </a:r>
          </a:p>
          <a:p>
            <a:endParaRPr lang="en-GB" dirty="0"/>
          </a:p>
        </p:txBody>
      </p:sp>
      <p:sp>
        <p:nvSpPr>
          <p:cNvPr id="5" name="Slide Number Placeholder 4"/>
          <p:cNvSpPr>
            <a:spLocks noGrp="1"/>
          </p:cNvSpPr>
          <p:nvPr>
            <p:ph type="sldNum" sz="quarter" idx="12"/>
          </p:nvPr>
        </p:nvSpPr>
        <p:spPr/>
        <p:txBody>
          <a:bodyPr/>
          <a:lstStyle/>
          <a:p>
            <a:fld id="{26ACC6EC-087D-4F3E-8399-1B828517F093}" type="slidenum">
              <a:rPr lang="en-GB" smtClean="0"/>
              <a:t>13</a:t>
            </a:fld>
            <a:endParaRPr lang="en-GB"/>
          </a:p>
        </p:txBody>
      </p:sp>
      <p:pic>
        <p:nvPicPr>
          <p:cNvPr id="3074" name="Picture 2" descr="New wring systems will need to use metallic support systems to prevent this kind of thing, which is potentially dangero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 y="1229518"/>
            <a:ext cx="4175958" cy="3275808"/>
          </a:xfrm>
          <a:prstGeom prst="rect">
            <a:avLst/>
          </a:prstGeom>
          <a:noFill/>
          <a:extLst>
            <a:ext uri="{909E8E84-426E-40DD-AFC4-6F175D3DCCD1}">
              <a14:hiddenFill xmlns:a14="http://schemas.microsoft.com/office/drawing/2010/main">
                <a:solidFill>
                  <a:srgbClr val="FFFFFF"/>
                </a:solidFill>
              </a14:hiddenFill>
            </a:ext>
          </a:extLst>
        </p:spPr>
      </p:pic>
      <p:pic>
        <p:nvPicPr>
          <p:cNvPr id="7" name="8CE54E57-CEB8-470C-BD01-A9300B98BB7C" descr="imag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3807" y="1229518"/>
            <a:ext cx="4410175" cy="330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D5C4540-F80B-4988-A580-A7A70662FE8E" descr="AD5C4540-F80B-4988-A580-A7A70662FE8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390964" y="3132986"/>
            <a:ext cx="3173610" cy="233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Fallen cables in corrid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94" y="4505326"/>
            <a:ext cx="4260056" cy="239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024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6 Aftermath</a:t>
            </a:r>
            <a:endParaRPr lang="en-GB" b="1" dirty="0">
              <a:solidFill>
                <a:srgbClr val="0070C0"/>
              </a:solidFill>
            </a:endParaRPr>
          </a:p>
        </p:txBody>
      </p:sp>
      <p:sp>
        <p:nvSpPr>
          <p:cNvPr id="3" name="Content Placeholder 2"/>
          <p:cNvSpPr>
            <a:spLocks noGrp="1"/>
          </p:cNvSpPr>
          <p:nvPr>
            <p:ph idx="1"/>
          </p:nvPr>
        </p:nvSpPr>
        <p:spPr/>
        <p:txBody>
          <a:bodyPr/>
          <a:lstStyle/>
          <a:p>
            <a:pPr marL="385763" indent="-385763">
              <a:buFont typeface="+mj-lt"/>
              <a:buAutoNum type="arabicPeriod"/>
            </a:pPr>
            <a:r>
              <a:rPr lang="en-GB" dirty="0" smtClean="0"/>
              <a:t>The aftermath of a fire </a:t>
            </a:r>
            <a:r>
              <a:rPr lang="en-GB" dirty="0"/>
              <a:t>is a crime scene and </a:t>
            </a:r>
            <a:r>
              <a:rPr lang="en-GB" dirty="0" smtClean="0"/>
              <a:t>you </a:t>
            </a:r>
            <a:r>
              <a:rPr lang="en-GB" dirty="0"/>
              <a:t>must preserve evidence. </a:t>
            </a:r>
          </a:p>
          <a:p>
            <a:pPr marL="385763" indent="-385763">
              <a:buFont typeface="+mj-lt"/>
              <a:buAutoNum type="arabicPeriod"/>
            </a:pPr>
            <a:r>
              <a:rPr lang="en-GB" dirty="0" smtClean="0"/>
              <a:t>If there is a resulting pollution </a:t>
            </a:r>
            <a:r>
              <a:rPr lang="en-GB" dirty="0"/>
              <a:t>incident – </a:t>
            </a:r>
            <a:r>
              <a:rPr lang="en-GB" dirty="0" smtClean="0"/>
              <a:t>you may </a:t>
            </a:r>
            <a:r>
              <a:rPr lang="en-GB" dirty="0"/>
              <a:t>be fined by EA.</a:t>
            </a:r>
          </a:p>
        </p:txBody>
      </p:sp>
      <p:sp>
        <p:nvSpPr>
          <p:cNvPr id="5" name="Slide Number Placeholder 4"/>
          <p:cNvSpPr>
            <a:spLocks noGrp="1"/>
          </p:cNvSpPr>
          <p:nvPr>
            <p:ph type="sldNum" sz="quarter" idx="12"/>
          </p:nvPr>
        </p:nvSpPr>
        <p:spPr/>
        <p:txBody>
          <a:bodyPr/>
          <a:lstStyle/>
          <a:p>
            <a:fld id="{26ACC6EC-087D-4F3E-8399-1B828517F093}" type="slidenum">
              <a:rPr lang="en-GB" smtClean="0"/>
              <a:t>14</a:t>
            </a:fld>
            <a:endParaRPr lang="en-GB"/>
          </a:p>
        </p:txBody>
      </p:sp>
    </p:spTree>
    <p:extLst>
      <p:ext uri="{BB962C8B-B14F-4D97-AF65-F5344CB8AC3E}">
        <p14:creationId xmlns:p14="http://schemas.microsoft.com/office/powerpoint/2010/main" val="2095345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7 Business </a:t>
            </a:r>
            <a:r>
              <a:rPr lang="en-GB" b="1" dirty="0" smtClean="0">
                <a:solidFill>
                  <a:srgbClr val="0070C0"/>
                </a:solidFill>
              </a:rPr>
              <a:t>continuity</a:t>
            </a:r>
            <a:endParaRPr lang="en-GB" b="1" dirty="0">
              <a:solidFill>
                <a:srgbClr val="0070C0"/>
              </a:solidFill>
            </a:endParaRPr>
          </a:p>
        </p:txBody>
      </p:sp>
      <p:sp>
        <p:nvSpPr>
          <p:cNvPr id="3" name="Content Placeholder 2"/>
          <p:cNvSpPr>
            <a:spLocks noGrp="1"/>
          </p:cNvSpPr>
          <p:nvPr>
            <p:ph idx="1"/>
          </p:nvPr>
        </p:nvSpPr>
        <p:spPr/>
        <p:txBody>
          <a:bodyPr/>
          <a:lstStyle/>
          <a:p>
            <a:pPr marL="385763" indent="-385763">
              <a:buFont typeface="+mj-lt"/>
              <a:buAutoNum type="arabicPeriod"/>
            </a:pPr>
            <a:r>
              <a:rPr lang="en-GB" dirty="0"/>
              <a:t>Do you have business continuity </a:t>
            </a:r>
            <a:r>
              <a:rPr lang="en-GB" dirty="0" smtClean="0"/>
              <a:t>and disaster recovery plans?</a:t>
            </a:r>
          </a:p>
          <a:p>
            <a:pPr marL="385763" indent="-385763">
              <a:buFont typeface="+mj-lt"/>
              <a:buAutoNum type="arabicPeriod"/>
            </a:pPr>
            <a:r>
              <a:rPr lang="en-GB" dirty="0" smtClean="0"/>
              <a:t>How </a:t>
            </a:r>
            <a:r>
              <a:rPr lang="en-GB" dirty="0"/>
              <a:t>are you going to get your staff home if they can’t re-enter the building? </a:t>
            </a:r>
          </a:p>
        </p:txBody>
      </p:sp>
      <p:sp>
        <p:nvSpPr>
          <p:cNvPr id="5" name="Slide Number Placeholder 4"/>
          <p:cNvSpPr>
            <a:spLocks noGrp="1"/>
          </p:cNvSpPr>
          <p:nvPr>
            <p:ph type="sldNum" sz="quarter" idx="12"/>
          </p:nvPr>
        </p:nvSpPr>
        <p:spPr/>
        <p:txBody>
          <a:bodyPr/>
          <a:lstStyle/>
          <a:p>
            <a:fld id="{26ACC6EC-087D-4F3E-8399-1B828517F093}" type="slidenum">
              <a:rPr lang="en-GB" smtClean="0"/>
              <a:t>15</a:t>
            </a:fld>
            <a:endParaRPr lang="en-GB"/>
          </a:p>
        </p:txBody>
      </p:sp>
      <p:sp>
        <p:nvSpPr>
          <p:cNvPr id="4" name="Rectangle 3"/>
          <p:cNvSpPr/>
          <p:nvPr/>
        </p:nvSpPr>
        <p:spPr>
          <a:xfrm>
            <a:off x="549797" y="5143724"/>
            <a:ext cx="4572000" cy="715581"/>
          </a:xfrm>
          <a:prstGeom prst="rect">
            <a:avLst/>
          </a:prstGeom>
        </p:spPr>
        <p:txBody>
          <a:bodyPr>
            <a:spAutoFit/>
          </a:bodyPr>
          <a:lstStyle/>
          <a:p>
            <a:r>
              <a:rPr lang="en-GB" sz="1350" dirty="0">
                <a:hlinkClick r:id="rId2"/>
              </a:rPr>
              <a:t>https://www.sungardas.com/en-GB/resources/articles/disruption-planning-business-continuity-disaster-recovery/</a:t>
            </a:r>
            <a:r>
              <a:rPr lang="en-GB" sz="1350" dirty="0"/>
              <a:t> </a:t>
            </a:r>
          </a:p>
        </p:txBody>
      </p:sp>
    </p:spTree>
    <p:extLst>
      <p:ext uri="{BB962C8B-B14F-4D97-AF65-F5344CB8AC3E}">
        <p14:creationId xmlns:p14="http://schemas.microsoft.com/office/powerpoint/2010/main" val="4018348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36" y="156782"/>
            <a:ext cx="7886700" cy="1107551"/>
          </a:xfrm>
          <a:solidFill>
            <a:schemeClr val="accent1">
              <a:lumMod val="20000"/>
              <a:lumOff val="80000"/>
            </a:schemeClr>
          </a:solidFill>
        </p:spPr>
        <p:txBody>
          <a:bodyPr/>
          <a:lstStyle/>
          <a:p>
            <a:r>
              <a:rPr lang="en-GB" dirty="0" smtClean="0"/>
              <a:t>Could this apply to you?</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ACC6EC-087D-4F3E-8399-1B828517F093}" type="slidenum">
              <a:rPr lang="en-GB" smtClean="0"/>
              <a:t>16</a:t>
            </a:fld>
            <a:endParaRPr lang="en-GB"/>
          </a:p>
        </p:txBody>
      </p:sp>
      <p:pic>
        <p:nvPicPr>
          <p:cNvPr id="6" name="Picture 5"/>
          <p:cNvPicPr>
            <a:picLocks noChangeAspect="1"/>
          </p:cNvPicPr>
          <p:nvPr/>
        </p:nvPicPr>
        <p:blipFill>
          <a:blip r:embed="rId3"/>
          <a:stretch>
            <a:fillRect/>
          </a:stretch>
        </p:blipFill>
        <p:spPr>
          <a:xfrm rot="21076284">
            <a:off x="825352" y="1477736"/>
            <a:ext cx="3205019" cy="5143500"/>
          </a:xfrm>
          <a:prstGeom prst="rect">
            <a:avLst/>
          </a:prstGeom>
        </p:spPr>
      </p:pic>
      <p:pic>
        <p:nvPicPr>
          <p:cNvPr id="7" name="Picture 6"/>
          <p:cNvPicPr>
            <a:picLocks noChangeAspect="1"/>
          </p:cNvPicPr>
          <p:nvPr/>
        </p:nvPicPr>
        <p:blipFill>
          <a:blip r:embed="rId4"/>
          <a:stretch>
            <a:fillRect/>
          </a:stretch>
        </p:blipFill>
        <p:spPr>
          <a:xfrm rot="687568">
            <a:off x="5218019" y="1281792"/>
            <a:ext cx="3803212" cy="5143500"/>
          </a:xfrm>
          <a:prstGeom prst="rect">
            <a:avLst/>
          </a:prstGeom>
        </p:spPr>
      </p:pic>
    </p:spTree>
    <p:extLst>
      <p:ext uri="{BB962C8B-B14F-4D97-AF65-F5344CB8AC3E}">
        <p14:creationId xmlns:p14="http://schemas.microsoft.com/office/powerpoint/2010/main" val="704048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may contain: sky and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721" y="2634075"/>
            <a:ext cx="4488901" cy="33666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a:xfrm>
            <a:off x="940819" y="1890897"/>
            <a:ext cx="2764631" cy="363598"/>
          </a:xfrm>
        </p:spPr>
        <p:txBody>
          <a:bodyPr>
            <a:normAutofit fontScale="77500" lnSpcReduction="20000"/>
          </a:bodyPr>
          <a:lstStyle/>
          <a:p>
            <a:pPr marL="0" indent="0">
              <a:buNone/>
            </a:pPr>
            <a:r>
              <a:rPr lang="en-GB" dirty="0" smtClean="0"/>
              <a:t>Thank you for listening</a:t>
            </a:r>
            <a:endParaRPr lang="en-GB" dirty="0"/>
          </a:p>
        </p:txBody>
      </p:sp>
      <p:sp>
        <p:nvSpPr>
          <p:cNvPr id="5" name="Slide Number Placeholder 4"/>
          <p:cNvSpPr>
            <a:spLocks noGrp="1"/>
          </p:cNvSpPr>
          <p:nvPr>
            <p:ph type="sldNum" sz="quarter" idx="12"/>
          </p:nvPr>
        </p:nvSpPr>
        <p:spPr/>
        <p:txBody>
          <a:bodyPr/>
          <a:lstStyle/>
          <a:p>
            <a:fld id="{26ACC6EC-087D-4F3E-8399-1B828517F093}" type="slidenum">
              <a:rPr lang="en-GB" smtClean="0"/>
              <a:t>17</a:t>
            </a:fld>
            <a:endParaRPr lang="en-GB"/>
          </a:p>
        </p:txBody>
      </p:sp>
      <p:pic>
        <p:nvPicPr>
          <p:cNvPr id="6" name="Picture 2" descr="image0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078" y="2530902"/>
            <a:ext cx="4646270" cy="346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age may contain: sky, cloud and outdo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3246" y="1026557"/>
            <a:ext cx="1831513" cy="24420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may contain: outdoo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67621" y="2898284"/>
            <a:ext cx="2408720" cy="321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170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77500" lnSpcReduction="20000"/>
          </a:bodyPr>
          <a:lstStyle/>
          <a:p>
            <a:r>
              <a:rPr lang="en-GB" dirty="0">
                <a:hlinkClick r:id="rId3"/>
              </a:rPr>
              <a:t>https://</a:t>
            </a:r>
            <a:r>
              <a:rPr lang="en-GB" dirty="0" smtClean="0">
                <a:hlinkClick r:id="rId3"/>
              </a:rPr>
              <a:t>www.designingbuildings.co.uk/wiki/High-rise_building</a:t>
            </a:r>
            <a:r>
              <a:rPr lang="en-GB" dirty="0" smtClean="0"/>
              <a:t> - what is a high rise building?</a:t>
            </a:r>
            <a:endParaRPr lang="en-GB" dirty="0" smtClean="0">
              <a:hlinkClick r:id=""/>
            </a:endParaRPr>
          </a:p>
          <a:p>
            <a:r>
              <a:rPr lang="en-GB" dirty="0" smtClean="0">
                <a:hlinkClick r:id=""/>
              </a:rPr>
              <a:t>https://www.designingbuildings.co.uk/wiki/Building_regulations_completion_certificate</a:t>
            </a:r>
            <a:r>
              <a:rPr lang="en-GB" dirty="0" smtClean="0"/>
              <a:t> - what is a completion certificate?</a:t>
            </a:r>
          </a:p>
          <a:p>
            <a:r>
              <a:rPr lang="en-GB" dirty="0" smtClean="0">
                <a:hlinkClick r:id="rId4"/>
              </a:rPr>
              <a:t>https://www.hilti.co.uk/firestop-and-fire-protection-systems/firestop-foams/r26040#documents-videos</a:t>
            </a:r>
            <a:r>
              <a:rPr lang="en-GB" dirty="0" smtClean="0"/>
              <a:t> </a:t>
            </a:r>
            <a:r>
              <a:rPr lang="en-GB" dirty="0" err="1" smtClean="0"/>
              <a:t>Hilte</a:t>
            </a:r>
            <a:r>
              <a:rPr lang="en-GB" dirty="0" smtClean="0"/>
              <a:t> – how to video</a:t>
            </a:r>
          </a:p>
          <a:p>
            <a:r>
              <a:rPr lang="en-GB" dirty="0" smtClean="0">
                <a:hlinkClick r:id="rId5"/>
              </a:rPr>
              <a:t>https://youtu.be/djB4dmfHhQk</a:t>
            </a:r>
            <a:r>
              <a:rPr lang="en-GB" dirty="0" smtClean="0"/>
              <a:t> fire blocking foam differences</a:t>
            </a:r>
          </a:p>
          <a:p>
            <a:r>
              <a:rPr lang="en-GB" dirty="0">
                <a:hlinkClick r:id="rId6"/>
              </a:rPr>
              <a:t>https://</a:t>
            </a:r>
            <a:r>
              <a:rPr lang="en-GB" dirty="0" smtClean="0">
                <a:hlinkClick r:id="rId6"/>
              </a:rPr>
              <a:t>www.allerdale.gov.uk/downloads/labcpd0715_techg_firefoam_0.pdf</a:t>
            </a:r>
            <a:r>
              <a:rPr lang="en-GB" dirty="0" smtClean="0"/>
              <a:t> </a:t>
            </a:r>
            <a:endParaRPr lang="en-GB" dirty="0"/>
          </a:p>
          <a:p>
            <a:r>
              <a:rPr lang="en-GB" dirty="0">
                <a:hlinkClick r:id="rId7"/>
              </a:rPr>
              <a:t>https://</a:t>
            </a:r>
            <a:r>
              <a:rPr lang="en-GB" dirty="0" smtClean="0">
                <a:hlinkClick r:id="rId7"/>
              </a:rPr>
              <a:t>nationwidefiresprinklers.co.uk/wp-content/uploads/2017/08/BAFSA-Water-Mist.pdf</a:t>
            </a:r>
            <a:r>
              <a:rPr lang="en-GB" dirty="0" smtClean="0"/>
              <a:t> </a:t>
            </a:r>
          </a:p>
          <a:p>
            <a:r>
              <a:rPr lang="en-GB" dirty="0">
                <a:hlinkClick r:id="rId8"/>
              </a:rPr>
              <a:t>http://www.mistek.co.uk/?</a:t>
            </a:r>
            <a:r>
              <a:rPr lang="en-GB" dirty="0" smtClean="0">
                <a:hlinkClick r:id="rId8"/>
              </a:rPr>
              <a:t>gclid=EAIaIQobChMIo56fwsX11gIVxZ3tCh10zQB1EAAYAiAAEgKIZvD_BwE</a:t>
            </a:r>
            <a:r>
              <a:rPr lang="en-GB" dirty="0" smtClean="0"/>
              <a:t> </a:t>
            </a:r>
            <a:endParaRPr lang="en-GB" dirty="0"/>
          </a:p>
        </p:txBody>
      </p:sp>
    </p:spTree>
    <p:extLst>
      <p:ext uri="{BB962C8B-B14F-4D97-AF65-F5344CB8AC3E}">
        <p14:creationId xmlns:p14="http://schemas.microsoft.com/office/powerpoint/2010/main" val="3621858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4.getwestlondon.co.uk/incoming/article9765149.ece/ALTERNATES/s615b/KC-WTL-Carbuncle-Cup-nomination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752" y="3399941"/>
            <a:ext cx="3650551" cy="27364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main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12398" y="173620"/>
            <a:ext cx="4481979" cy="30989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5989995" y="1458878"/>
            <a:ext cx="3535970" cy="4251161"/>
          </a:xfrm>
          <a:prstGeom prst="rect">
            <a:avLst/>
          </a:prstGeom>
        </p:spPr>
      </p:pic>
      <p:pic>
        <p:nvPicPr>
          <p:cNvPr id="9" name="Picture 8"/>
          <p:cNvPicPr>
            <a:picLocks noChangeAspect="1"/>
          </p:cNvPicPr>
          <p:nvPr/>
        </p:nvPicPr>
        <p:blipFill>
          <a:blip r:embed="rId6"/>
          <a:stretch>
            <a:fillRect/>
          </a:stretch>
        </p:blipFill>
        <p:spPr>
          <a:xfrm>
            <a:off x="104934" y="1106404"/>
            <a:ext cx="3307466" cy="4603635"/>
          </a:xfrm>
          <a:prstGeom prst="rect">
            <a:avLst/>
          </a:prstGeom>
        </p:spPr>
      </p:pic>
    </p:spTree>
    <p:extLst>
      <p:ext uri="{BB962C8B-B14F-4D97-AF65-F5344CB8AC3E}">
        <p14:creationId xmlns:p14="http://schemas.microsoft.com/office/powerpoint/2010/main" val="4009989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50" y="318828"/>
            <a:ext cx="8515350" cy="838641"/>
          </a:xfrm>
        </p:spPr>
        <p:txBody>
          <a:bodyPr>
            <a:normAutofit/>
          </a:bodyPr>
          <a:lstStyle/>
          <a:p>
            <a:r>
              <a:rPr lang="en-GB" sz="3600" b="1" dirty="0" smtClean="0">
                <a:solidFill>
                  <a:srgbClr val="0070C0"/>
                </a:solidFill>
              </a:rPr>
              <a:t>Tall buildings fire safety management course</a:t>
            </a:r>
            <a:endParaRPr lang="en-GB" sz="3600" b="1" dirty="0">
              <a:solidFill>
                <a:srgbClr val="0070C0"/>
              </a:solidFill>
            </a:endParaRPr>
          </a:p>
        </p:txBody>
      </p:sp>
      <p:sp>
        <p:nvSpPr>
          <p:cNvPr id="3" name="Content Placeholder 2"/>
          <p:cNvSpPr>
            <a:spLocks noGrp="1"/>
          </p:cNvSpPr>
          <p:nvPr>
            <p:ph idx="1"/>
          </p:nvPr>
        </p:nvSpPr>
        <p:spPr>
          <a:xfrm>
            <a:off x="455030" y="1157469"/>
            <a:ext cx="8400270" cy="5016319"/>
          </a:xfrm>
        </p:spPr>
        <p:txBody>
          <a:bodyPr>
            <a:normAutofit/>
          </a:bodyPr>
          <a:lstStyle/>
          <a:p>
            <a:pPr marL="385763" indent="-385763">
              <a:buFont typeface="+mj-lt"/>
              <a:buAutoNum type="arabicPeriod"/>
            </a:pPr>
            <a:r>
              <a:rPr lang="en-GB" dirty="0" smtClean="0"/>
              <a:t>Russ </a:t>
            </a:r>
            <a:r>
              <a:rPr lang="en-GB" dirty="0" smtClean="0"/>
              <a:t>Timpson, </a:t>
            </a:r>
            <a:r>
              <a:rPr lang="en-GB" dirty="0" err="1" smtClean="0"/>
              <a:t>Horizonscan</a:t>
            </a:r>
            <a:endParaRPr lang="en-GB" dirty="0"/>
          </a:p>
          <a:p>
            <a:pPr marL="385763" indent="-385763">
              <a:buFont typeface="+mj-lt"/>
              <a:buAutoNum type="arabicPeriod"/>
            </a:pPr>
            <a:r>
              <a:rPr lang="en-GB" dirty="0" smtClean="0"/>
              <a:t>Held in </a:t>
            </a:r>
            <a:r>
              <a:rPr lang="en-GB" dirty="0" smtClean="0"/>
              <a:t>Shard / Borough Market – 5 days</a:t>
            </a:r>
            <a:endParaRPr lang="en-GB" dirty="0" smtClean="0"/>
          </a:p>
          <a:p>
            <a:pPr marL="385763" indent="-385763">
              <a:buFont typeface="+mj-lt"/>
              <a:buAutoNum type="arabicPeriod"/>
            </a:pPr>
            <a:r>
              <a:rPr lang="en-GB" dirty="0" smtClean="0"/>
              <a:t>Attended – Shard Fire Safety Team, Canary Wharf 1, LFB, Dubai FB</a:t>
            </a:r>
          </a:p>
          <a:p>
            <a:pPr marL="0" indent="0">
              <a:buNone/>
            </a:pPr>
            <a:endParaRPr lang="en-GB" b="1" dirty="0" smtClean="0"/>
          </a:p>
          <a:p>
            <a:pPr marL="0" indent="0">
              <a:buNone/>
            </a:pPr>
            <a:r>
              <a:rPr lang="en-GB" b="1" dirty="0" smtClean="0"/>
              <a:t>My training already put </a:t>
            </a:r>
            <a:r>
              <a:rPr lang="en-GB" b="1" dirty="0" smtClean="0"/>
              <a:t>to good use . . .</a:t>
            </a:r>
          </a:p>
          <a:p>
            <a:pPr marL="0" indent="0">
              <a:buNone/>
            </a:pPr>
            <a:r>
              <a:rPr lang="en-GB" dirty="0" smtClean="0"/>
              <a:t>Follow-up audits of College accommodation and other buildings found a number of concerns a</a:t>
            </a:r>
            <a:r>
              <a:rPr lang="en-GB" dirty="0" smtClean="0"/>
              <a:t>ll now </a:t>
            </a:r>
            <a:r>
              <a:rPr lang="en-GB" dirty="0" smtClean="0"/>
              <a:t>being addressed</a:t>
            </a:r>
          </a:p>
        </p:txBody>
      </p:sp>
      <p:sp>
        <p:nvSpPr>
          <p:cNvPr id="5" name="Slide Number Placeholder 4"/>
          <p:cNvSpPr>
            <a:spLocks noGrp="1"/>
          </p:cNvSpPr>
          <p:nvPr>
            <p:ph type="sldNum" sz="quarter" idx="12"/>
          </p:nvPr>
        </p:nvSpPr>
        <p:spPr/>
        <p:txBody>
          <a:bodyPr/>
          <a:lstStyle/>
          <a:p>
            <a:fld id="{26ACC6EC-087D-4F3E-8399-1B828517F093}" type="slidenum">
              <a:rPr lang="en-GB" smtClean="0"/>
              <a:t>3</a:t>
            </a:fld>
            <a:endParaRPr lang="en-GB"/>
          </a:p>
        </p:txBody>
      </p:sp>
      <p:pic>
        <p:nvPicPr>
          <p:cNvPr id="2050" name="Picture 2"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9904" y="5379313"/>
            <a:ext cx="1535396" cy="11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659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What did the course teach?</a:t>
            </a:r>
            <a:endParaRPr lang="en-GB" b="1" dirty="0">
              <a:solidFill>
                <a:srgbClr val="0070C0"/>
              </a:solidFill>
            </a:endParaRPr>
          </a:p>
        </p:txBody>
      </p:sp>
      <p:sp>
        <p:nvSpPr>
          <p:cNvPr id="3" name="Content Placeholder 2"/>
          <p:cNvSpPr>
            <a:spLocks noGrp="1"/>
          </p:cNvSpPr>
          <p:nvPr>
            <p:ph idx="1"/>
          </p:nvPr>
        </p:nvSpPr>
        <p:spPr>
          <a:xfrm>
            <a:off x="628650" y="1527858"/>
            <a:ext cx="7886700" cy="4977114"/>
          </a:xfrm>
        </p:spPr>
        <p:txBody>
          <a:bodyPr>
            <a:normAutofit fontScale="92500" lnSpcReduction="10000"/>
          </a:bodyPr>
          <a:lstStyle/>
          <a:p>
            <a:pPr marL="0" indent="0">
              <a:buNone/>
            </a:pPr>
            <a:r>
              <a:rPr lang="en-GB" dirty="0" smtClean="0"/>
              <a:t>Relevant to all premises regardless of height . . . . </a:t>
            </a:r>
          </a:p>
          <a:p>
            <a:pPr marL="0" indent="0">
              <a:buNone/>
            </a:pPr>
            <a:r>
              <a:rPr lang="en-GB" i="1" dirty="0" smtClean="0"/>
              <a:t>Definition of tall building</a:t>
            </a:r>
          </a:p>
          <a:p>
            <a:pPr marL="385763" indent="-385763">
              <a:buFont typeface="+mj-lt"/>
              <a:buAutoNum type="arabicPeriod"/>
            </a:pPr>
            <a:r>
              <a:rPr lang="en-GB" dirty="0" smtClean="0"/>
              <a:t>Prevention </a:t>
            </a:r>
            <a:r>
              <a:rPr lang="en-GB" dirty="0" smtClean="0"/>
              <a:t>and planning</a:t>
            </a:r>
          </a:p>
          <a:p>
            <a:pPr marL="385763" indent="-385763">
              <a:buFont typeface="+mj-lt"/>
              <a:buAutoNum type="arabicPeriod"/>
            </a:pPr>
            <a:r>
              <a:rPr lang="en-GB" dirty="0" smtClean="0"/>
              <a:t>Detection </a:t>
            </a:r>
            <a:r>
              <a:rPr lang="en-GB" dirty="0" smtClean="0"/>
              <a:t>and alarm</a:t>
            </a:r>
          </a:p>
          <a:p>
            <a:pPr marL="385763" indent="-385763">
              <a:buFont typeface="+mj-lt"/>
              <a:buAutoNum type="arabicPeriod"/>
            </a:pPr>
            <a:r>
              <a:rPr lang="en-GB" dirty="0" smtClean="0"/>
              <a:t>Means of Escape</a:t>
            </a:r>
            <a:endParaRPr lang="en-GB" dirty="0" smtClean="0"/>
          </a:p>
          <a:p>
            <a:pPr marL="385763" indent="-385763">
              <a:buFont typeface="+mj-lt"/>
              <a:buAutoNum type="arabicPeriod"/>
            </a:pPr>
            <a:r>
              <a:rPr lang="en-GB" dirty="0" smtClean="0"/>
              <a:t>Containment</a:t>
            </a:r>
          </a:p>
          <a:p>
            <a:pPr marL="385763" indent="-385763">
              <a:buFont typeface="+mj-lt"/>
              <a:buAutoNum type="arabicPeriod"/>
            </a:pPr>
            <a:r>
              <a:rPr lang="en-GB" dirty="0" smtClean="0"/>
              <a:t>Fire fighting</a:t>
            </a:r>
          </a:p>
          <a:p>
            <a:pPr marL="385763" indent="-385763">
              <a:buFont typeface="+mj-lt"/>
              <a:buAutoNum type="arabicPeriod"/>
            </a:pPr>
            <a:r>
              <a:rPr lang="en-GB" dirty="0" smtClean="0"/>
              <a:t>Aftermath</a:t>
            </a:r>
          </a:p>
          <a:p>
            <a:pPr marL="385763" indent="-385763">
              <a:buFont typeface="+mj-lt"/>
              <a:buAutoNum type="arabicPeriod"/>
            </a:pPr>
            <a:r>
              <a:rPr lang="en-GB" dirty="0" smtClean="0"/>
              <a:t>Business continuity</a:t>
            </a:r>
          </a:p>
          <a:p>
            <a:pPr marL="385763" indent="-385763">
              <a:buFont typeface="+mj-lt"/>
              <a:buAutoNum type="arabicPeriod"/>
            </a:pPr>
            <a:r>
              <a:rPr lang="en-GB" dirty="0" smtClean="0"/>
              <a:t>Everything we learnt on that course came horribly true two weeks later</a:t>
            </a:r>
            <a:endParaRPr lang="en-GB" dirty="0"/>
          </a:p>
        </p:txBody>
      </p:sp>
      <p:sp>
        <p:nvSpPr>
          <p:cNvPr id="5" name="Slide Number Placeholder 4"/>
          <p:cNvSpPr>
            <a:spLocks noGrp="1"/>
          </p:cNvSpPr>
          <p:nvPr>
            <p:ph type="sldNum" sz="quarter" idx="12"/>
          </p:nvPr>
        </p:nvSpPr>
        <p:spPr/>
        <p:txBody>
          <a:bodyPr/>
          <a:lstStyle/>
          <a:p>
            <a:fld id="{26ACC6EC-087D-4F3E-8399-1B828517F093}" type="slidenum">
              <a:rPr lang="en-GB" smtClean="0"/>
              <a:t>4</a:t>
            </a:fld>
            <a:endParaRPr lang="en-GB"/>
          </a:p>
        </p:txBody>
      </p:sp>
      <p:pic>
        <p:nvPicPr>
          <p:cNvPr id="6" name="Picture 2" descr="Image result for grenfell t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452" y="2760900"/>
            <a:ext cx="4464051" cy="251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694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2913"/>
            <a:ext cx="7886700" cy="561975"/>
          </a:xfrm>
        </p:spPr>
        <p:txBody>
          <a:bodyPr>
            <a:normAutofit fontScale="90000"/>
          </a:bodyPr>
          <a:lstStyle/>
          <a:p>
            <a:r>
              <a:rPr lang="en-GB" b="1" dirty="0" smtClean="0">
                <a:solidFill>
                  <a:srgbClr val="0070C0"/>
                </a:solidFill>
              </a:rPr>
              <a:t>1 Prevention and planning</a:t>
            </a:r>
            <a:endParaRPr lang="en-GB" b="1" dirty="0">
              <a:solidFill>
                <a:srgbClr val="0070C0"/>
              </a:solidFill>
            </a:endParaRPr>
          </a:p>
        </p:txBody>
      </p:sp>
      <p:sp>
        <p:nvSpPr>
          <p:cNvPr id="3" name="Content Placeholder 2"/>
          <p:cNvSpPr>
            <a:spLocks noGrp="1"/>
          </p:cNvSpPr>
          <p:nvPr>
            <p:ph idx="1"/>
          </p:nvPr>
        </p:nvSpPr>
        <p:spPr>
          <a:xfrm>
            <a:off x="445580" y="1340042"/>
            <a:ext cx="8252840" cy="5451676"/>
          </a:xfrm>
        </p:spPr>
        <p:txBody>
          <a:bodyPr>
            <a:normAutofit fontScale="92500"/>
          </a:bodyPr>
          <a:lstStyle/>
          <a:p>
            <a:pPr marL="385763" indent="-385763">
              <a:buFont typeface="+mj-lt"/>
              <a:buAutoNum type="arabicPeriod"/>
            </a:pPr>
            <a:r>
              <a:rPr lang="en-GB" dirty="0" smtClean="0"/>
              <a:t>Building </a:t>
            </a:r>
            <a:r>
              <a:rPr lang="en-GB" dirty="0" err="1" smtClean="0"/>
              <a:t>Regs</a:t>
            </a:r>
            <a:r>
              <a:rPr lang="en-GB" dirty="0" smtClean="0"/>
              <a:t>: not retrospective, legacy of unknown risks </a:t>
            </a:r>
          </a:p>
          <a:p>
            <a:pPr marL="385763" indent="-385763">
              <a:buFont typeface="+mj-lt"/>
              <a:buAutoNum type="arabicPeriod"/>
            </a:pPr>
            <a:r>
              <a:rPr lang="en-GB" dirty="0" smtClean="0"/>
              <a:t>Fire Risk Assessments: </a:t>
            </a:r>
            <a:r>
              <a:rPr lang="en-GB" dirty="0" smtClean="0"/>
              <a:t>look only at visible</a:t>
            </a:r>
            <a:r>
              <a:rPr lang="en-GB" dirty="0" smtClean="0"/>
              <a:t>, </a:t>
            </a:r>
            <a:r>
              <a:rPr lang="en-GB" dirty="0" smtClean="0"/>
              <a:t>superficial</a:t>
            </a:r>
          </a:p>
          <a:p>
            <a:pPr marL="385763" indent="-385763">
              <a:buFont typeface="+mj-lt"/>
              <a:buAutoNum type="arabicPeriod"/>
            </a:pPr>
            <a:r>
              <a:rPr lang="en-GB" dirty="0" smtClean="0"/>
              <a:t>Causes </a:t>
            </a:r>
            <a:r>
              <a:rPr lang="en-GB" dirty="0" smtClean="0"/>
              <a:t>of </a:t>
            </a:r>
            <a:r>
              <a:rPr lang="en-GB" dirty="0" smtClean="0"/>
              <a:t>fire: </a:t>
            </a:r>
            <a:r>
              <a:rPr lang="en-GB" dirty="0" smtClean="0"/>
              <a:t>electrical, catering, arson, hot </a:t>
            </a:r>
            <a:r>
              <a:rPr lang="en-GB" dirty="0" smtClean="0"/>
              <a:t>works</a:t>
            </a:r>
            <a:endParaRPr lang="en-GB" dirty="0"/>
          </a:p>
          <a:p>
            <a:pPr marL="385763" indent="-385763">
              <a:buFont typeface="+mj-lt"/>
              <a:buAutoNum type="arabicPeriod"/>
            </a:pPr>
            <a:r>
              <a:rPr lang="en-GB" dirty="0" smtClean="0"/>
              <a:t>Taller buildings: wind-driven fires, reverse stack effects</a:t>
            </a:r>
            <a:endParaRPr lang="en-GB" dirty="0"/>
          </a:p>
          <a:p>
            <a:pPr marL="385763" indent="-385763">
              <a:buFont typeface="+mj-lt"/>
              <a:buAutoNum type="arabicPeriod"/>
            </a:pPr>
            <a:r>
              <a:rPr lang="en-GB" dirty="0" smtClean="0"/>
              <a:t>Compartments </a:t>
            </a:r>
            <a:r>
              <a:rPr lang="en-GB" dirty="0"/>
              <a:t>– maintaining /checking part of works contract/process?</a:t>
            </a:r>
          </a:p>
          <a:p>
            <a:pPr marL="385763" indent="-385763">
              <a:buFont typeface="+mj-lt"/>
              <a:buAutoNum type="arabicPeriod"/>
            </a:pPr>
            <a:r>
              <a:rPr lang="en-GB" dirty="0"/>
              <a:t>Compartments - only as good as a shut </a:t>
            </a:r>
            <a:r>
              <a:rPr lang="en-GB" dirty="0" smtClean="0"/>
              <a:t>window, </a:t>
            </a:r>
            <a:r>
              <a:rPr lang="en-GB" dirty="0"/>
              <a:t>the sealant installer </a:t>
            </a:r>
            <a:r>
              <a:rPr lang="en-GB" dirty="0" smtClean="0"/>
              <a:t>and your checks</a:t>
            </a:r>
            <a:endParaRPr lang="en-GB" dirty="0"/>
          </a:p>
          <a:p>
            <a:pPr marL="385763" indent="-385763">
              <a:buFont typeface="+mj-lt"/>
              <a:buAutoNum type="arabicPeriod"/>
            </a:pPr>
            <a:r>
              <a:rPr lang="en-GB" dirty="0" smtClean="0"/>
              <a:t>PU foam – </a:t>
            </a:r>
            <a:r>
              <a:rPr lang="en-GB" dirty="0"/>
              <a:t>certificated </a:t>
            </a:r>
            <a:r>
              <a:rPr lang="en-GB" dirty="0" smtClean="0"/>
              <a:t>installer and </a:t>
            </a:r>
            <a:r>
              <a:rPr lang="en-GB" dirty="0"/>
              <a:t>product (e.g. </a:t>
            </a:r>
            <a:r>
              <a:rPr lang="en-GB" dirty="0" err="1"/>
              <a:t>Hilte</a:t>
            </a:r>
            <a:r>
              <a:rPr lang="en-GB" dirty="0"/>
              <a:t>)</a:t>
            </a:r>
          </a:p>
          <a:p>
            <a:pPr marL="385763" indent="-385763">
              <a:buFont typeface="+mj-lt"/>
              <a:buAutoNum type="arabicPeriod"/>
            </a:pPr>
            <a:r>
              <a:rPr lang="en-GB" dirty="0"/>
              <a:t>Vertical penetrations - intumescent collars fixed to slabs; crush collars for </a:t>
            </a:r>
            <a:r>
              <a:rPr lang="en-GB" dirty="0" smtClean="0"/>
              <a:t>pipes</a:t>
            </a:r>
            <a:endParaRPr lang="en-GB" dirty="0"/>
          </a:p>
        </p:txBody>
      </p:sp>
      <p:sp>
        <p:nvSpPr>
          <p:cNvPr id="5" name="Slide Number Placeholder 4"/>
          <p:cNvSpPr>
            <a:spLocks noGrp="1"/>
          </p:cNvSpPr>
          <p:nvPr>
            <p:ph type="sldNum" sz="quarter" idx="12"/>
          </p:nvPr>
        </p:nvSpPr>
        <p:spPr/>
        <p:txBody>
          <a:bodyPr/>
          <a:lstStyle/>
          <a:p>
            <a:fld id="{26ACC6EC-087D-4F3E-8399-1B828517F093}" type="slidenum">
              <a:rPr lang="en-GB" smtClean="0"/>
              <a:t>5</a:t>
            </a:fld>
            <a:endParaRPr lang="en-GB"/>
          </a:p>
        </p:txBody>
      </p:sp>
    </p:spTree>
    <p:extLst>
      <p:ext uri="{BB962C8B-B14F-4D97-AF65-F5344CB8AC3E}">
        <p14:creationId xmlns:p14="http://schemas.microsoft.com/office/powerpoint/2010/main" val="1841894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340494" y="857250"/>
            <a:ext cx="4521994" cy="6686550"/>
          </a:xfrm>
          <a:prstGeom prst="rect">
            <a:avLst/>
          </a:prstGeom>
        </p:spPr>
      </p:pic>
      <p:sp>
        <p:nvSpPr>
          <p:cNvPr id="2" name="Title 1"/>
          <p:cNvSpPr>
            <a:spLocks noGrp="1"/>
          </p:cNvSpPr>
          <p:nvPr>
            <p:ph type="title"/>
          </p:nvPr>
        </p:nvSpPr>
        <p:spPr/>
        <p:txBody>
          <a:bodyPr/>
          <a:lstStyle/>
          <a:p>
            <a:r>
              <a:rPr lang="en-GB" b="1" dirty="0" smtClean="0">
                <a:solidFill>
                  <a:srgbClr val="0070C0"/>
                </a:solidFill>
              </a:rPr>
              <a:t>Fire retardant stopping – how good is yours?</a:t>
            </a:r>
            <a:endParaRPr lang="en-GB" b="1" dirty="0">
              <a:solidFill>
                <a:srgbClr val="0070C0"/>
              </a:solidFill>
            </a:endParaRPr>
          </a:p>
        </p:txBody>
      </p:sp>
      <p:pic>
        <p:nvPicPr>
          <p:cNvPr id="6146" name="Picture 2" descr="Related imag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36109" y="1885853"/>
            <a:ext cx="257175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hilti fire retardant seala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607" y="3503816"/>
            <a:ext cx="2982754" cy="1678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7995124" y="2293987"/>
            <a:ext cx="1193006" cy="3671888"/>
          </a:xfrm>
          <a:prstGeom prst="rect">
            <a:avLst/>
          </a:prstGeom>
        </p:spPr>
      </p:pic>
      <p:pic>
        <p:nvPicPr>
          <p:cNvPr id="6" name="Picture 5"/>
          <p:cNvPicPr>
            <a:picLocks noChangeAspect="1"/>
          </p:cNvPicPr>
          <p:nvPr/>
        </p:nvPicPr>
        <p:blipFill>
          <a:blip r:embed="rId7"/>
          <a:stretch>
            <a:fillRect/>
          </a:stretch>
        </p:blipFill>
        <p:spPr>
          <a:xfrm>
            <a:off x="6660157" y="2500312"/>
            <a:ext cx="1528763" cy="3500438"/>
          </a:xfrm>
          <a:prstGeom prst="rect">
            <a:avLst/>
          </a:prstGeom>
        </p:spPr>
      </p:pic>
      <p:sp>
        <p:nvSpPr>
          <p:cNvPr id="7" name="Rectangle 6"/>
          <p:cNvSpPr/>
          <p:nvPr/>
        </p:nvSpPr>
        <p:spPr>
          <a:xfrm>
            <a:off x="324091" y="5355612"/>
            <a:ext cx="4572000" cy="507831"/>
          </a:xfrm>
          <a:prstGeom prst="rect">
            <a:avLst/>
          </a:prstGeom>
        </p:spPr>
        <p:txBody>
          <a:bodyPr>
            <a:spAutoFit/>
          </a:bodyPr>
          <a:lstStyle/>
          <a:p>
            <a:r>
              <a:rPr lang="en-GB" sz="1350" dirty="0"/>
              <a:t>https://www.allerdale.gov.uk/downloads/labcpd0715_techg_firefoam_0.pdf</a:t>
            </a:r>
          </a:p>
        </p:txBody>
      </p:sp>
    </p:spTree>
    <p:extLst>
      <p:ext uri="{BB962C8B-B14F-4D97-AF65-F5344CB8AC3E}">
        <p14:creationId xmlns:p14="http://schemas.microsoft.com/office/powerpoint/2010/main" val="21161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68" y="546827"/>
            <a:ext cx="3796144" cy="994172"/>
          </a:xfrm>
        </p:spPr>
        <p:txBody>
          <a:bodyPr>
            <a:normAutofit fontScale="90000"/>
          </a:bodyPr>
          <a:lstStyle/>
          <a:p>
            <a:r>
              <a:rPr lang="en-GB" b="1" dirty="0" smtClean="0">
                <a:solidFill>
                  <a:srgbClr val="0070C0"/>
                </a:solidFill>
              </a:rPr>
              <a:t>Compartments and PU foam</a:t>
            </a:r>
            <a:endParaRPr lang="en-GB" b="1" dirty="0">
              <a:solidFill>
                <a:srgbClr val="0070C0"/>
              </a:solidFill>
            </a:endParaRPr>
          </a:p>
        </p:txBody>
      </p:sp>
      <p:pic>
        <p:nvPicPr>
          <p:cNvPr id="4099" name="1E15F1B6-9A99-42E7-A433-EB83C1E0FEBA" descr="1E15F1B6-9A99-42E7-A433-EB83C1E0FEB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23024" y="2708878"/>
            <a:ext cx="5642766" cy="40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AD5C4540-F80B-4988-A580-A7A70662FE8E" descr="AD5C4540-F80B-4988-A580-A7A70662FE8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844849" y="344732"/>
            <a:ext cx="6360416" cy="467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616768" y="3120754"/>
            <a:ext cx="3509690" cy="2632268"/>
          </a:xfrm>
          <a:prstGeom prst="rect">
            <a:avLst/>
          </a:prstGeom>
        </p:spPr>
      </p:pic>
    </p:spTree>
    <p:extLst>
      <p:ext uri="{BB962C8B-B14F-4D97-AF65-F5344CB8AC3E}">
        <p14:creationId xmlns:p14="http://schemas.microsoft.com/office/powerpoint/2010/main" val="4185316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53446"/>
          </a:xfrm>
        </p:spPr>
        <p:txBody>
          <a:bodyPr>
            <a:normAutofit fontScale="90000"/>
          </a:bodyPr>
          <a:lstStyle/>
          <a:p>
            <a:r>
              <a:rPr lang="en-GB" b="1" dirty="0" smtClean="0">
                <a:solidFill>
                  <a:srgbClr val="0070C0"/>
                </a:solidFill>
              </a:rPr>
              <a:t>2 Detection and alarm</a:t>
            </a:r>
            <a:endParaRPr lang="en-GB" b="1" dirty="0">
              <a:solidFill>
                <a:srgbClr val="0070C0"/>
              </a:solidFill>
            </a:endParaRPr>
          </a:p>
        </p:txBody>
      </p:sp>
      <p:sp>
        <p:nvSpPr>
          <p:cNvPr id="3" name="Content Placeholder 2"/>
          <p:cNvSpPr>
            <a:spLocks noGrp="1"/>
          </p:cNvSpPr>
          <p:nvPr>
            <p:ph idx="1"/>
          </p:nvPr>
        </p:nvSpPr>
        <p:spPr>
          <a:xfrm>
            <a:off x="628650" y="1380523"/>
            <a:ext cx="8249132" cy="5158390"/>
          </a:xfrm>
        </p:spPr>
        <p:txBody>
          <a:bodyPr>
            <a:normAutofit/>
          </a:bodyPr>
          <a:lstStyle/>
          <a:p>
            <a:pPr marL="385763" indent="-385763">
              <a:buFont typeface="+mj-lt"/>
              <a:buAutoNum type="arabicPeriod"/>
            </a:pPr>
            <a:r>
              <a:rPr lang="en-GB" dirty="0" smtClean="0"/>
              <a:t>Fire panel goes down – inform insurer immediately</a:t>
            </a:r>
          </a:p>
          <a:p>
            <a:pPr marL="385763" indent="-385763">
              <a:buFont typeface="+mj-lt"/>
              <a:buAutoNum type="arabicPeriod"/>
            </a:pPr>
            <a:r>
              <a:rPr lang="en-GB" dirty="0" smtClean="0"/>
              <a:t>Detectors in ceiling voids - not tested if unseen</a:t>
            </a:r>
          </a:p>
          <a:p>
            <a:pPr marL="385763" indent="-385763">
              <a:buFont typeface="+mj-lt"/>
              <a:buAutoNum type="arabicPeriod"/>
            </a:pPr>
            <a:r>
              <a:rPr lang="en-GB" dirty="0" smtClean="0"/>
              <a:t>Only one detector in room – is it a false alarm?</a:t>
            </a:r>
          </a:p>
          <a:p>
            <a:pPr marL="385763" indent="-385763">
              <a:buFont typeface="+mj-lt"/>
              <a:buAutoNum type="arabicPeriod"/>
            </a:pPr>
            <a:r>
              <a:rPr lang="en-GB" dirty="0" smtClean="0"/>
              <a:t>First responders trained what to do – and not to do?</a:t>
            </a:r>
          </a:p>
          <a:p>
            <a:pPr marL="385763" indent="-385763">
              <a:buFont typeface="+mj-lt"/>
              <a:buAutoNum type="arabicPeriod"/>
            </a:pPr>
            <a:r>
              <a:rPr lang="en-GB" dirty="0" smtClean="0"/>
              <a:t>All your staff trained to sound the alarm?</a:t>
            </a:r>
          </a:p>
          <a:p>
            <a:pPr marL="385763" indent="-385763">
              <a:buFont typeface="+mj-lt"/>
              <a:buAutoNum type="arabicPeriod"/>
            </a:pPr>
            <a:r>
              <a:rPr lang="en-GB" dirty="0" smtClean="0"/>
              <a:t>Personal Announcement Voice Activated systems (PAVA</a:t>
            </a:r>
            <a:r>
              <a:rPr lang="en-GB" dirty="0"/>
              <a:t>) </a:t>
            </a:r>
            <a:r>
              <a:rPr lang="en-GB" dirty="0" smtClean="0"/>
              <a:t>– complex buildings</a:t>
            </a:r>
            <a:endParaRPr lang="en-GB" dirty="0" smtClean="0"/>
          </a:p>
          <a:p>
            <a:pPr marL="385763" indent="-385763">
              <a:buFont typeface="+mj-lt"/>
              <a:buAutoNum type="arabicPeriod"/>
            </a:pPr>
            <a:r>
              <a:rPr lang="en-GB" dirty="0" smtClean="0"/>
              <a:t>Degraded </a:t>
            </a:r>
            <a:r>
              <a:rPr lang="en-GB" dirty="0"/>
              <a:t>systems matrix – what if part of system fails?</a:t>
            </a:r>
          </a:p>
          <a:p>
            <a:pPr marL="385763" indent="-385763">
              <a:buFont typeface="+mj-lt"/>
              <a:buAutoNum type="arabicPeriod"/>
            </a:pPr>
            <a:endParaRPr lang="en-GB" dirty="0"/>
          </a:p>
        </p:txBody>
      </p:sp>
      <p:sp>
        <p:nvSpPr>
          <p:cNvPr id="5" name="Slide Number Placeholder 4"/>
          <p:cNvSpPr>
            <a:spLocks noGrp="1"/>
          </p:cNvSpPr>
          <p:nvPr>
            <p:ph type="sldNum" sz="quarter" idx="12"/>
          </p:nvPr>
        </p:nvSpPr>
        <p:spPr/>
        <p:txBody>
          <a:bodyPr/>
          <a:lstStyle/>
          <a:p>
            <a:fld id="{26ACC6EC-087D-4F3E-8399-1B828517F093}" type="slidenum">
              <a:rPr lang="en-GB" smtClean="0"/>
              <a:t>8</a:t>
            </a:fld>
            <a:endParaRPr lang="en-GB"/>
          </a:p>
        </p:txBody>
      </p:sp>
    </p:spTree>
    <p:extLst>
      <p:ext uri="{BB962C8B-B14F-4D97-AF65-F5344CB8AC3E}">
        <p14:creationId xmlns:p14="http://schemas.microsoft.com/office/powerpoint/2010/main" val="161415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ACC6EC-087D-4F3E-8399-1B828517F093}" type="slidenum">
              <a:rPr lang="en-GB" smtClean="0"/>
              <a:t>9</a:t>
            </a:fld>
            <a:endParaRPr lang="en-GB"/>
          </a:p>
        </p:txBody>
      </p:sp>
      <p:pic>
        <p:nvPicPr>
          <p:cNvPr id="6" name="Picture 5"/>
          <p:cNvPicPr>
            <a:picLocks noChangeAspect="1"/>
          </p:cNvPicPr>
          <p:nvPr/>
        </p:nvPicPr>
        <p:blipFill>
          <a:blip r:embed="rId2"/>
          <a:stretch>
            <a:fillRect/>
          </a:stretch>
        </p:blipFill>
        <p:spPr>
          <a:xfrm>
            <a:off x="0" y="226036"/>
            <a:ext cx="9144000" cy="6495440"/>
          </a:xfrm>
          <a:prstGeom prst="rect">
            <a:avLst/>
          </a:prstGeom>
        </p:spPr>
      </p:pic>
    </p:spTree>
    <p:extLst>
      <p:ext uri="{BB962C8B-B14F-4D97-AF65-F5344CB8AC3E}">
        <p14:creationId xmlns:p14="http://schemas.microsoft.com/office/powerpoint/2010/main" val="3903657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614</TotalTime>
  <Words>3739</Words>
  <Application>Microsoft Office PowerPoint</Application>
  <PresentationFormat>On-screen Show (4:3)</PresentationFormat>
  <Paragraphs>245</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[Tall building]  fire safety</vt:lpstr>
      <vt:lpstr>PowerPoint Presentation</vt:lpstr>
      <vt:lpstr>Tall buildings fire safety management course</vt:lpstr>
      <vt:lpstr>What did the course teach?</vt:lpstr>
      <vt:lpstr>1 Prevention and planning</vt:lpstr>
      <vt:lpstr>Fire retardant stopping – how good is yours?</vt:lpstr>
      <vt:lpstr>Compartments and PU foam</vt:lpstr>
      <vt:lpstr>2 Detection and alarm</vt:lpstr>
      <vt:lpstr>PowerPoint Presentation</vt:lpstr>
      <vt:lpstr>3 Means of Escape – false assurance?</vt:lpstr>
      <vt:lpstr>4 Containment</vt:lpstr>
      <vt:lpstr>5 Fire fighting</vt:lpstr>
      <vt:lpstr>Unsecured cables melt and trap firemen</vt:lpstr>
      <vt:lpstr>6 Aftermath</vt:lpstr>
      <vt:lpstr>7 Business continuity</vt:lpstr>
      <vt:lpstr>Could this apply to you?</vt:lpstr>
      <vt:lpstr>Any questions?</vt:lpstr>
      <vt:lpstr>references</vt:lpstr>
    </vt:vector>
  </TitlesOfParts>
  <Company>Imperial College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Cotton, Julia N</dc:creator>
  <cp:lastModifiedBy>Cotton, Julia N</cp:lastModifiedBy>
  <cp:revision>144</cp:revision>
  <cp:lastPrinted>2017-10-13T18:38:58Z</cp:lastPrinted>
  <dcterms:created xsi:type="dcterms:W3CDTF">2017-10-13T15:17:21Z</dcterms:created>
  <dcterms:modified xsi:type="dcterms:W3CDTF">2017-10-18T04:00:43Z</dcterms:modified>
</cp:coreProperties>
</file>